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60" r:id="rId2"/>
    <p:sldId id="348" r:id="rId3"/>
    <p:sldId id="355" r:id="rId4"/>
    <p:sldId id="359" r:id="rId5"/>
    <p:sldId id="360" r:id="rId6"/>
    <p:sldId id="361" r:id="rId7"/>
    <p:sldId id="362" r:id="rId8"/>
  </p:sldIdLst>
  <p:sldSz cx="9144000" cy="6858000" type="screen4x3"/>
  <p:notesSz cx="6718300" cy="9867900"/>
  <p:custDataLst>
    <p:tags r:id="rId10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Bodoni Book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Bodoni Book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Bodoni Book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Bodoni Book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2"/>
        </a:solidFill>
        <a:latin typeface="Bodoni Book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2"/>
        </a:solidFill>
        <a:latin typeface="Bodoni Book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2"/>
        </a:solidFill>
        <a:latin typeface="Bodoni Book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2"/>
        </a:solidFill>
        <a:latin typeface="Bodoni Book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2"/>
        </a:solidFill>
        <a:latin typeface="Bodoni Book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8" autoAdjust="0"/>
    <p:restoredTop sz="93607" autoAdjust="0"/>
  </p:normalViewPr>
  <p:slideViewPr>
    <p:cSldViewPr>
      <p:cViewPr varScale="1">
        <p:scale>
          <a:sx n="82" d="100"/>
          <a:sy n="82" d="100"/>
        </p:scale>
        <p:origin x="312" y="67"/>
      </p:cViewPr>
      <p:guideLst>
        <p:guide orient="horz" pos="912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87888"/>
            <a:ext cx="4927600" cy="44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 smtClean="0"/>
              <a:t>Mastertextformat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14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74188"/>
            <a:ext cx="29114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471D01-6D09-4573-BA5C-DCC427A485D5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37777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31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0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30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6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84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56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25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61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82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rgbClr val="0024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endParaRPr lang="en-US" altLang="en-US"/>
          </a:p>
        </p:txBody>
      </p:sp>
      <p:pic>
        <p:nvPicPr>
          <p:cNvPr id="1027" name="Picture 1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4813"/>
            <a:ext cx="23907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900738"/>
            <a:ext cx="8159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1143000" y="6405563"/>
            <a:ext cx="7618413" cy="0"/>
          </a:xfrm>
          <a:prstGeom prst="line">
            <a:avLst/>
          </a:prstGeom>
          <a:noFill/>
          <a:ln w="6350">
            <a:solidFill>
              <a:srgbClr val="0024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20"/>
          <p:cNvSpPr>
            <a:spLocks noChangeArrowheads="1"/>
          </p:cNvSpPr>
          <p:nvPr userDrawn="1"/>
        </p:nvSpPr>
        <p:spPr bwMode="auto">
          <a:xfrm flipH="1" flipV="1">
            <a:off x="7569200" y="-1588"/>
            <a:ext cx="100013" cy="1000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Text Box 21"/>
          <p:cNvSpPr txBox="1">
            <a:spLocks noChangeArrowheads="1"/>
          </p:cNvSpPr>
          <p:nvPr userDrawn="1"/>
        </p:nvSpPr>
        <p:spPr bwMode="auto">
          <a:xfrm>
            <a:off x="1042988" y="6453188"/>
            <a:ext cx="1719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Christoph Weidenbach</a:t>
            </a:r>
          </a:p>
        </p:txBody>
      </p:sp>
      <p:sp>
        <p:nvSpPr>
          <p:cNvPr id="1032" name="Text Box 22"/>
          <p:cNvSpPr txBox="1">
            <a:spLocks noChangeArrowheads="1"/>
          </p:cNvSpPr>
          <p:nvPr userDrawn="1"/>
        </p:nvSpPr>
        <p:spPr bwMode="auto">
          <a:xfrm>
            <a:off x="7380312" y="6457950"/>
            <a:ext cx="12073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r>
              <a:rPr lang="en-US" altLang="en-US" sz="1200" baseline="0" dirty="0" smtClean="0">
                <a:latin typeface="Arial" panose="020B0604020202020204" pitchFamily="34" charset="0"/>
              </a:rPr>
              <a:t>ARCADE </a:t>
            </a:r>
            <a:r>
              <a:rPr lang="en-US" altLang="en-US" sz="1200" baseline="0" dirty="0" smtClean="0">
                <a:latin typeface="Arial" panose="020B0604020202020204" pitchFamily="34" charset="0"/>
              </a:rPr>
              <a:t>2017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1033" name="Text Box 23"/>
          <p:cNvSpPr txBox="1">
            <a:spLocks noChangeArrowheads="1"/>
          </p:cNvSpPr>
          <p:nvPr userDrawn="1"/>
        </p:nvSpPr>
        <p:spPr bwMode="auto">
          <a:xfrm>
            <a:off x="8594725" y="6459538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fld id="{9F7B91D3-2FF2-41E5-AD32-516411D057AB}" type="slidenum">
              <a:rPr lang="en-US" altLang="en-US" sz="1200">
                <a:latin typeface="Arial" panose="020B0604020202020204" pitchFamily="34" charset="0"/>
              </a:rPr>
              <a:pPr/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tags" Target="../tags/tag4.xml"/><Relationship Id="rId21" Type="http://schemas.openxmlformats.org/officeDocument/2006/relationships/image" Target="../media/image13.png"/><Relationship Id="rId7" Type="http://schemas.openxmlformats.org/officeDocument/2006/relationships/tags" Target="../tags/tag8.xm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tags" Target="../tags/tag3.xml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5" Type="http://schemas.openxmlformats.org/officeDocument/2006/relationships/image" Target="../media/image7.png"/><Relationship Id="rId10" Type="http://schemas.openxmlformats.org/officeDocument/2006/relationships/tags" Target="../tags/tag11.xml"/><Relationship Id="rId19" Type="http://schemas.openxmlformats.org/officeDocument/2006/relationships/image" Target="../media/image11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8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image" Target="../media/image17.png"/><Relationship Id="rId5" Type="http://schemas.openxmlformats.org/officeDocument/2006/relationships/tags" Target="../tags/tag16.xml"/><Relationship Id="rId10" Type="http://schemas.openxmlformats.org/officeDocument/2006/relationships/image" Target="../media/image16.png"/><Relationship Id="rId4" Type="http://schemas.openxmlformats.org/officeDocument/2006/relationships/tags" Target="../tags/tag15.xml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6.png"/><Relationship Id="rId3" Type="http://schemas.openxmlformats.org/officeDocument/2006/relationships/tags" Target="../tags/tag20.xml"/><Relationship Id="rId21" Type="http://schemas.openxmlformats.org/officeDocument/2006/relationships/image" Target="../media/image19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image" Target="../media/image14.png"/><Relationship Id="rId2" Type="http://schemas.openxmlformats.org/officeDocument/2006/relationships/tags" Target="../tags/tag19.xml"/><Relationship Id="rId16" Type="http://schemas.openxmlformats.org/officeDocument/2006/relationships/image" Target="../media/image22.png"/><Relationship Id="rId20" Type="http://schemas.openxmlformats.org/officeDocument/2006/relationships/image" Target="../media/image18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25.png"/><Relationship Id="rId5" Type="http://schemas.openxmlformats.org/officeDocument/2006/relationships/tags" Target="../tags/tag22.xml"/><Relationship Id="rId15" Type="http://schemas.openxmlformats.org/officeDocument/2006/relationships/image" Target="../media/image21.png"/><Relationship Id="rId23" Type="http://schemas.openxmlformats.org/officeDocument/2006/relationships/image" Target="../media/image24.png"/><Relationship Id="rId10" Type="http://schemas.openxmlformats.org/officeDocument/2006/relationships/tags" Target="../tags/tag27.xml"/><Relationship Id="rId19" Type="http://schemas.openxmlformats.org/officeDocument/2006/relationships/image" Target="../media/image17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image" Target="../media/image20.png"/><Relationship Id="rId22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image" Target="../media/image28.png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tags" Target="../tags/tag31.xml"/><Relationship Id="rId16" Type="http://schemas.openxmlformats.org/officeDocument/2006/relationships/image" Target="../media/image31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image" Target="../media/image26.png"/><Relationship Id="rId5" Type="http://schemas.openxmlformats.org/officeDocument/2006/relationships/tags" Target="../tags/tag34.xml"/><Relationship Id="rId15" Type="http://schemas.openxmlformats.org/officeDocument/2006/relationships/image" Target="../media/image30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6.png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image" Target="../media/image35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image" Target="../media/image34.png"/><Relationship Id="rId5" Type="http://schemas.openxmlformats.org/officeDocument/2006/relationships/tags" Target="../tags/tag43.xml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tags" Target="../tags/tag42.xml"/><Relationship Id="rId9" Type="http://schemas.openxmlformats.org/officeDocument/2006/relationships/image" Target="../media/image26.png"/><Relationship Id="rId1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153400" y="533400"/>
            <a:ext cx="990600" cy="6324600"/>
          </a:xfrm>
          <a:prstGeom prst="rect">
            <a:avLst/>
          </a:prstGeom>
          <a:solidFill>
            <a:srgbClr val="C6C6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62200" y="0"/>
            <a:ext cx="6781800" cy="539750"/>
          </a:xfrm>
          <a:prstGeom prst="rect">
            <a:avLst/>
          </a:prstGeom>
          <a:solidFill>
            <a:srgbClr val="00244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endParaRPr lang="en-US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42988" y="2930525"/>
            <a:ext cx="669766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altLang="en-US" sz="3200" b="1" dirty="0" smtClean="0">
                <a:solidFill>
                  <a:srgbClr val="002448"/>
                </a:solidFill>
                <a:latin typeface="Arial" panose="020B0604020202020204" pitchFamily="34" charset="0"/>
              </a:rPr>
              <a:t>Do Portfolio </a:t>
            </a:r>
            <a:r>
              <a:rPr lang="de-DE" altLang="en-US" sz="3200" b="1" dirty="0" err="1" smtClean="0">
                <a:solidFill>
                  <a:srgbClr val="002448"/>
                </a:solidFill>
                <a:latin typeface="Arial" panose="020B0604020202020204" pitchFamily="34" charset="0"/>
              </a:rPr>
              <a:t>Solvers</a:t>
            </a:r>
            <a:r>
              <a:rPr lang="de-DE" altLang="en-US" sz="3200" b="1" dirty="0" smtClean="0">
                <a:solidFill>
                  <a:srgbClr val="002448"/>
                </a:solidFill>
                <a:latin typeface="Arial" panose="020B0604020202020204" pitchFamily="34" charset="0"/>
              </a:rPr>
              <a:t> Harm?</a:t>
            </a:r>
            <a:endParaRPr lang="de-DE" altLang="en-US" sz="3200" b="1" dirty="0">
              <a:solidFill>
                <a:srgbClr val="002448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de-DE" altLang="en-US" sz="3200" b="1" dirty="0">
              <a:solidFill>
                <a:srgbClr val="002448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de-DE" altLang="en-US" sz="3200" b="1" dirty="0">
              <a:solidFill>
                <a:srgbClr val="002448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01019" y="5784304"/>
            <a:ext cx="518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en-US" sz="1800" dirty="0">
                <a:solidFill>
                  <a:srgbClr val="002448"/>
                </a:solidFill>
                <a:latin typeface="Arial" panose="020B0604020202020204" pitchFamily="34" charset="0"/>
              </a:rPr>
              <a:t>Christoph Weidenbach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894263" y="0"/>
            <a:ext cx="198437" cy="150813"/>
          </a:xfrm>
          <a:prstGeom prst="rect">
            <a:avLst/>
          </a:prstGeom>
          <a:solidFill>
            <a:srgbClr val="8092A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2"/>
                </a:solidFill>
                <a:latin typeface="Bodoni Book" charset="0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Bodoni Book" charset="0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Bodoni Book" charset="0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Bodoni Book" charset="0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Bodoni Book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Bodoni Book" charset="0"/>
              </a:defRPr>
            </a:lvl9pPr>
          </a:lstStyle>
          <a:p>
            <a:endParaRPr lang="en-US" alt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5030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CDCL Reasoning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709" y="1196752"/>
            <a:ext cx="5696603" cy="30442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656081"/>
            <a:ext cx="6172473" cy="32856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234540"/>
            <a:ext cx="7774208" cy="32203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806470"/>
            <a:ext cx="6434044" cy="33449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346" y="3777366"/>
            <a:ext cx="3663702" cy="32826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386" y="3345645"/>
            <a:ext cx="3589521" cy="27131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182783" y="3748970"/>
            <a:ext cx="1909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 Redundant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703028" y="2060848"/>
            <a:ext cx="641053" cy="648072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Bodoni Boo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32" y="4416301"/>
            <a:ext cx="5380427" cy="3689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19" y="4994098"/>
            <a:ext cx="6428770" cy="3791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8" y="5479957"/>
            <a:ext cx="7085043" cy="3569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527" y="6021288"/>
            <a:ext cx="3579858" cy="2723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2195736" y="3061529"/>
            <a:ext cx="4968552" cy="166361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Ordering Portfolio Ordered Resolution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28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Bernays-Schoenfinkel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(BS)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48149"/>
            <a:ext cx="5559950" cy="242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90688"/>
            <a:ext cx="3566154" cy="2267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43377"/>
            <a:ext cx="3184955" cy="2534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08" y="2636912"/>
            <a:ext cx="922972" cy="25453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32" y="3131505"/>
            <a:ext cx="2296988" cy="25301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83568" y="4119463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Target language for a number of decidable logics:  QBF,  Description Logics, Modal Logics, Monadic Fragment, Ontology Languages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08029"/>
            <a:ext cx="3327356" cy="25301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24128" y="2636912"/>
            <a:ext cx="2680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NEXPTIME-Complete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1311" y="5559623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is no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rime Calculus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BS to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1960" y="3841884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CDCL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11" y="4725144"/>
            <a:ext cx="1527426" cy="3407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59" y="4742661"/>
            <a:ext cx="702329" cy="30572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511" y="4830743"/>
            <a:ext cx="202720" cy="12955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48149"/>
            <a:ext cx="5559950" cy="2424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96" y="1855345"/>
            <a:ext cx="3184955" cy="25347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28" y="2348880"/>
            <a:ext cx="922972" cy="2545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43473"/>
            <a:ext cx="2296988" cy="25301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96" y="3319997"/>
            <a:ext cx="3327356" cy="2530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852936"/>
            <a:ext cx="2296988" cy="2530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155" y="1887339"/>
            <a:ext cx="1130966" cy="2149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349990"/>
            <a:ext cx="1019232" cy="1827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3" y="3356993"/>
            <a:ext cx="1132299" cy="21711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332730" y="4462080"/>
            <a:ext cx="39917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upfront instantiation overhead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redundant inferences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ong proofs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large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2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BS via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InstGen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34765"/>
            <a:ext cx="5653425" cy="2551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577" y="2276872"/>
            <a:ext cx="166187" cy="2695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276872"/>
            <a:ext cx="1362646" cy="25301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2852936"/>
            <a:ext cx="5206301" cy="256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69" y="2852936"/>
            <a:ext cx="591395" cy="21034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75466"/>
            <a:ext cx="166187" cy="26955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914019"/>
            <a:ext cx="2701282" cy="2540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383578"/>
            <a:ext cx="166187" cy="26955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51" y="4871285"/>
            <a:ext cx="2610976" cy="25301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975515" y="4894128"/>
            <a:ext cx="42049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upfront instantiation overhead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edundant inferences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ong proofs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large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2060848"/>
            <a:ext cx="1279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iProver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372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BS via NRCL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34765"/>
            <a:ext cx="5653425" cy="25513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698723" y="4442336"/>
            <a:ext cx="33377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instantiation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redundant inferences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short proofs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ossibly compact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non-linear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computations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61336"/>
            <a:ext cx="3235694" cy="3475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2900351"/>
            <a:ext cx="6144820" cy="37556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04905"/>
            <a:ext cx="6150702" cy="3561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85574"/>
            <a:ext cx="1819910" cy="2530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75214"/>
            <a:ext cx="2754252" cy="21491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373216"/>
            <a:ext cx="2533242" cy="2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1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BS Calculi &amp; End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1029731"/>
            <a:ext cx="764703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BaumgartnerFuchsTinelli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2006] 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GanzingerKorovin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2003]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PiskacMouraBjorner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2010] 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ClaessenSrensson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2003]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BonacinaPlaisted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2016] 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PerezVoronkov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2008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SudaWeidenbachWischnewski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2010] [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AlagiWeidenbach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2015] …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036" y="3429000"/>
            <a:ext cx="8722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Can we have a “Model Portfolio” Calculus in the same way</a:t>
            </a:r>
          </a:p>
          <a:p>
            <a:pPr algn="ctr"/>
            <a:r>
              <a:rPr lang="en-US" sz="2000" b="1" dirty="0" smtClean="0"/>
              <a:t>CDCL is an Ordering Portfolio Implementation of Ordered Resolution?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96890" y="4521314"/>
            <a:ext cx="7231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Research in the Direction of SM Portfolio Solving</a:t>
            </a:r>
          </a:p>
          <a:p>
            <a:pPr algn="ctr"/>
            <a:r>
              <a:rPr lang="en-US" sz="2000" b="1" dirty="0"/>
              <a:t>h</a:t>
            </a:r>
            <a:r>
              <a:rPr lang="en-US" sz="2000" b="1" dirty="0" smtClean="0"/>
              <a:t>as more potential for Advances in Automated Reasoning</a:t>
            </a:r>
          </a:p>
          <a:p>
            <a:pPr algn="ctr"/>
            <a:r>
              <a:rPr lang="en-US" sz="2000" b="1" dirty="0" smtClean="0"/>
              <a:t>Than Research in SS Portfolio Solving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6073551"/>
            <a:ext cx="3087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Thanks for your attention.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  <p:bldP spid="19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\newcommand{calcrule}{3}{\begin{array}{r@{}l} {\cal #1} &amp; \strut\displaystyle {#2} \over \strut\displaystyle {#3}\\ \end{array}}&#10;\newcommand{sigsig}{0}{\Sigma}"/>
  <p:tag name="USEAMSFONTS" val="True"/>
  <p:tag name="EMBEDFONTS" val="True"/>
  <p:tag name="USEBOLDAMS" val="False"/>
  <p:tag name="DEFAULTDISPLAYSOURCE" val="\documentclass{article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,38346"/>
  <p:tag name="ORIGINALWIDTH" val="720,3619"/>
  <p:tag name="LATEXADDIN" val="\documentclass{article}&#10;\usepackage{amsmath}&#10;\usepackage{xcolor}&#10;\usepackage[T1]{fontenc}&#10;\usepackage[scaled]{helvet}&#10;\renewcommand*{\familydefault}{\sfdefault}&#10;\pagestyle{empty}&#10;\textwidth=22cm&#10;\begin{document}&#10;&#10;\large&#10;$\Rightarrow_{\text{CDCL}} ([\ldots S^i ,\ldots, P^{\neg S\lor\neg Q\lor P},R^{\neg P\lor R},Q^{\neg P \lor Q}],k-1,\top)$&#10;&#10;&#10;\end{document}"/>
  <p:tag name="IGUANATEXSIZE" val="20"/>
  <p:tag name="IGUANATEXCURSOR" val="330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3,5187"/>
  <p:tag name="ORIGINALWIDTH" val="1761,246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$\ldots \prec S \prec \ldots \prec P \prec R \prec Q$&#10;&#10;\end{document}"/>
  <p:tag name="IGUANATEXSIZE" val="20"/>
  <p:tag name="IGUANATEXCURSOR" val="256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1,41969"/>
  <p:tag name="ORIGINALWIDTH" val="720,3619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Finitely many constants: $a_1, a_2, \ldots, a_n$ $\qquad n$ fixed&#10;&#10;&#10;\end{document}"/>
  <p:tag name="IGUANATEXSIZE" val="20"/>
  <p:tag name="IGUANATEXCURSOR" val="261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5,0188"/>
  <p:tag name="ORIGINALWIDTH" val="2123,546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No non-constant function symbols&#10;&#10;&#10;\end{document}"/>
  <p:tag name="IGUANATEXSIZE" val="20"/>
  <p:tag name="IGUANATEXCURSOR" val="236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566,969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$\neg R(x,y) \lor \neg R(y,z) \lor R(x,z)$&#10;&#10;&#10;\end{document}"/>
  <p:tag name="IGUANATEXSIZE" val="20"/>
  <p:tag name="IGUANATEXCURSOR" val="198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453,8133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$\neg R(x,x)$&#10;&#10;&#10;\end{document}"/>
  <p:tag name="IGUANATEXSIZE" val="20"/>
  <p:tag name="IGUANATEXCURSOR" val="216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130,408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\operatorname{Ancestor}(\operatorname{Paul}, \operatorname{John})$&#10;&#10;&#10;\end{document}"/>
  <p:tag name="IGUANATEXSIZE" val="20"/>
  <p:tag name="IGUANATEXCURSOR" val="27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637,478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\neg \operatorname{Father}(x,y) \lor \operatorname{Ancestor}(x,y)$&#10;&#10;\end{document}"/>
  <p:tag name="IGUANATEXSIZE" val="20"/>
  <p:tag name="IGUANATEXCURSOR" val="267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5,7731"/>
  <p:tag name="ORIGINALWIDTH" val="747,8543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&#10;$n^{|\text{vars}|}\cdot|N_\text{BS}|$&#10;&#10;\end{document}"/>
  <p:tag name="IGUANATEXSIZE" val="20"/>
  <p:tag name="IGUANATEXCURSOR" val="22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,2709"/>
  <p:tag name="ORIGINALWIDTH" val="344,298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&#10;$|N_\text{SAT}|$&#10;&#10;\end{document}"/>
  <p:tag name="IGUANATEXSIZE" val="20"/>
  <p:tag name="IGUANATEXCURSOR" val="218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,2709"/>
  <p:tag name="ORIGINALWIDTH" val="2802,391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&#10;$N = \{ \ldots, P\lor\neg Q \lor R, \;\neg S \lor \neg Q \lor \neg R, \ldots\}$ &#10;\end{document}"/>
  <p:tag name="IGUANATEXSIZE" val="20"/>
  <p:tag name="IGUANATEXCURSOR" val="281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3,7589"/>
  <p:tag name="ORIGINALWIDTH" val="99,76394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&#10;$\simeq$&#10;&#10;\end{document}"/>
  <p:tag name="IGUANATEXSIZE" val="20"/>
  <p:tag name="IGUANATEXCURSOR" val="21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1,41969"/>
  <p:tag name="ORIGINALWIDTH" val="720,3619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Finitely many constants: $a_1, a_2, \ldots, a_n$ $\qquad n$ fixed&#10;&#10;&#10;\end{document}"/>
  <p:tag name="IGUANATEXSIZE" val="20"/>
  <p:tag name="IGUANATEXCURSOR" val="261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566,969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$\neg R(x,y) \lor \neg R(y,z) \lor R(x,z)$&#10;&#10;&#10;\end{document}"/>
  <p:tag name="IGUANATEXSIZE" val="20"/>
  <p:tag name="IGUANATEXCURSOR" val="198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453,8133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$\neg R(x,x)$&#10;&#10;&#10;\end{document}"/>
  <p:tag name="IGUANATEXSIZE" val="20"/>
  <p:tag name="IGUANATEXCURSOR" val="216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130,408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\operatorname{Ancestor}(\operatorname{Paul}, \operatorname{John})$&#10;&#10;&#10;\end{document}"/>
  <p:tag name="IGUANATEXSIZE" val="20"/>
  <p:tag name="IGUANATEXCURSOR" val="27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637,478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\neg \operatorname{Father}(x,y) \lor \operatorname{Ancestor}(x,y)$&#10;&#10;\end{document}"/>
  <p:tag name="IGUANATEXSIZE" val="20"/>
  <p:tag name="IGUANATEXCURSOR" val="267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130,408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\operatorname{Ancestor}(\operatorname{Paul}, \operatorname{John})$&#10;&#10;&#10;\end{document}"/>
  <p:tag name="IGUANATEXSIZE" val="20"/>
  <p:tag name="IGUANATEXCURSOR" val="27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5,7647"/>
  <p:tag name="ORIGINALWIDTH" val="556,5776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n^3$ clauses&#10;&#10;\end{document}"/>
  <p:tag name="IGUANATEXSIZE" val="20"/>
  <p:tag name="IGUANATEXCURSOR" val="219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,26244"/>
  <p:tag name="ORIGINALWIDTH" val="501,0699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n$ clauses&#10;&#10;\end{document}"/>
  <p:tag name="IGUANATEXSIZE" val="20"/>
  <p:tag name="IGUANATEXCURSOR" val="208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5,7647"/>
  <p:tag name="ORIGINALWIDTH" val="556,5776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n^2$ clauses&#10;&#10;\end{document}"/>
  <p:tag name="IGUANATEXSIZE" val="20"/>
  <p:tag name="IGUANATEXCURSOR" val="210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6,6563"/>
  <p:tag name="ORIGINALWIDTH" val="720,6893"/>
  <p:tag name="LATEXADDIN" val=" \documentclass{article}&#10;\usepackage{amsmath}&#10;\usepackage{xcolor}&#10;\usepackage[T1]{fontenc}&#10;\usepackage[scaled]{helvet}&#10;\renewcommand*{\familydefault}{\sfdefault}&#10;\pagestyle{empty}&#10;\begin{document}&#10;&#10;\large&#10;$\Rightarrow_{\text{CDCL}} ([\ldots S^i ,\ldots, \neg P^k, Q^{k+1}, R^{P\lor\neg Q\lor R}],k+1,\top)$&#10;&#10;&#10;\end{document}"/>
  <p:tag name="IGUANATEXSIZE" val="20"/>
  <p:tag name="IGUANATEXCURSOR" val="300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2780,638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N = \{\ldots, P(a)\lor Q(b), \ldots, \neg P(x_1) \lor R(x_1,x_2), \ldots\}$&#10;&#10;\end{document}"/>
  <p:tag name="IGUANATEXSIZE" val="20"/>
  <p:tag name="IGUANATEXCURSOR" val="24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2,0184"/>
  <p:tag name="ORIGINALWIDTH" val="81,76141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&#10;$\Downarrow$&#10;&#10;\end{document}"/>
  <p:tag name="IGUANATEXSIZE" val="20"/>
  <p:tag name="IGUANATEXCURSOR" val="197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670,5936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\sigma = \{\vec{x}\mapsto b\}$&#10;&#10;\end{document}"/>
  <p:tag name="IGUANATEXSIZE" val="20"/>
  <p:tag name="IGUANATEXCURSOR" val="237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2560,107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N = \{\ldots, P(a)\lor Q(b), \ldots, \neg P(b) \lor R(b,b), \ldots\}$&#10;&#10;\end{document}"/>
  <p:tag name="IGUANATEXSIZE" val="20"/>
  <p:tag name="IGUANATEXCURSOR" val="24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,5144"/>
  <p:tag name="ORIGINALWIDTH" val="291,0406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&#10;$\Rightarrow \bot$&#10;&#10;\end{document}"/>
  <p:tag name="IGUANATEXSIZE" val="20"/>
  <p:tag name="IGUANATEXCURSOR" val="22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2,0184"/>
  <p:tag name="ORIGINALWIDTH" val="81,76141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&#10;$\Downarrow$&#10;&#10;\end{document}"/>
  <p:tag name="IGUANATEXSIZE" val="20"/>
  <p:tag name="IGUANATEXCURSOR" val="197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329,186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[\ldots, P(a), \ldots, \neg P(b), \ldots]$&#10;&#10;&#10;\end{document}"/>
  <p:tag name="IGUANATEXSIZE" val="20"/>
  <p:tag name="IGUANATEXCURSOR" val="240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2,0184"/>
  <p:tag name="ORIGINALWIDTH" val="81,76141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&#10;$\Downarrow$&#10;&#10;\end{document}"/>
  <p:tag name="IGUANATEXSIZE" val="20"/>
  <p:tag name="IGUANATEXCURSOR" val="197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1284,929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N\cup \{\neg P(a) \lor R(a,x_2)\}$&#10;&#10;\end{document}"/>
  <p:tag name="IGUANATEXSIZE" val="20"/>
  <p:tag name="IGUANATEXCURSOR" val="241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2780,638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N = \{\ldots, P(a)\lor Q(b), \ldots, \neg P(x_1) \lor R(x_1,x_2), \ldots\}$&#10;&#10;\end{document}"/>
  <p:tag name="IGUANATEXSIZE" val="20"/>
  <p:tag name="IGUANATEXCURSOR" val="24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8,80142"/>
  <p:tag name="ORIGINALWIDTH" val="719,3802"/>
  <p:tag name="LATEXADDIN" val="\documentclass{article}&#10;\usepackage{amsmath}&#10;\usepackage{xcolor}&#10;\usepackage[T1]{fontenc}&#10;\usepackage[scaled]{helvet}&#10;\renewcommand*{\familydefault}{\sfdefault}&#10;\pagestyle{empty}&#10;\textwidth=22cm&#10;\begin{document}&#10;&#10;\large&#10;$\Rightarrow_{\text{CDCL}} ([\ldots S^i ,\ldots, \neg P^k, Q^{k+1}, R^{P\lor\neg Q\lor R}],k+1,\neg S\lor\neg Q\lor\neg R)$&#10;&#10;&#10;\end{document}"/>
  <p:tag name="IGUANATEXSIZE" val="20"/>
  <p:tag name="IGUANATEXCURSOR" val="315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5,023"/>
  <p:tag name="ORIGINALWIDTH" val="1587,221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$\Rightarrow_{\text{NRCL}}^* ([\ldots, P(a)^k],k,\top)$&#10;&#10;&#10;\end{document}"/>
  <p:tag name="IGUANATEXSIZE" val="20"/>
  <p:tag name="IGUANATEXCURSOR" val="232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9,92921"/>
  <p:tag name="ORIGINALWIDTH" val="720,3619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$\Rightarrow_{\text{NRCL}} ([\ldots, P(a)^k, R(a,x_2)^{\neg P(x_1)\lor R(x_1,x_2)}],k,\top)$&#10;&#10;&#10;\end{document}"/>
  <p:tag name="IGUANATEXSIZE" val="20"/>
  <p:tag name="IGUANATEXCURSOR" val="230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6,98362"/>
  <p:tag name="ORIGINALWIDTH" val="720,6893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$\Rightarrow_{\text{NRCL}} ([\ldots, P(a)^k, \neg P(x_1)^{k+1}:x_1\neq a],k+1,\top)$&#10;&#10;&#10;\end{document}"/>
  <p:tag name="IGUANATEXSIZE" val="20"/>
  <p:tag name="IGUANATEXCURSOR" val="276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174"/>
  <p:tag name="ORIGINALWIDTH" val="895,6249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\text{Literal}: \bigwedge x_i \neq t_i$&#10;&#10;\end{document}"/>
  <p:tag name="IGUANATEXSIZE" val="20"/>
  <p:tag name="IGUANATEXCURSOR" val="246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5,7647"/>
  <p:tag name="ORIGINALWIDTH" val="1355,439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$t_i$ are constants, variables&#10;&#10;\end{document}"/>
  <p:tag name="IGUANATEXSIZE" val="20"/>
  <p:tag name="IGUANATEXCURSOR" val="236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2,5157"/>
  <p:tag name="ORIGINALWIDTH" val="1246,674"/>
  <p:tag name="LATEXADDIN" val="\documentclass{article}&#10;\usepackage{amsmath}&#10;\usepackage{xcolor}&#10;\usepackage[T1]{fontenc}&#10;\usepackage[scaled]{helvet}&#10;\renewcommand*{\familydefault}{\sfdefault}&#10;\pagestyle{empty}&#10;\begin{document}&#10;&#10;%\large&#10;&#10;emptiness NP-complete&#10;&#10;\end{document}"/>
  <p:tag name="IGUANATEXSIZE" val="20"/>
  <p:tag name="IGUANATEXCURSOR" val="227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5,34716"/>
  <p:tag name="ORIGINALWIDTH" val="720,0347"/>
  <p:tag name="LATEXADDIN" val="\documentclass{article}&#10;\usepackage{amsmath}&#10;\usepackage{xcolor}&#10;\usepackage[T1]{fontenc}&#10;\usepackage[scaled]{helvet}&#10;\renewcommand*{\familydefault}{\sfdefault}&#10;\pagestyle{empty}&#10;\textwidth=22cm&#10;\begin{document}&#10;&#10;\large&#10;$\Rightarrow_{\text{CDCL}} ([\ldots S^i ,\ldots, \neg P^k, Q^{k+1}],k+1,\neg S\lor\neg Q\lor P)$&#10;&#10;&#10;\end{document}"/>
  <p:tag name="IGUANATEXSIZE" val="20"/>
  <p:tag name="IGUANATEXCURSOR" val="292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1,2725"/>
  <p:tag name="ORIGINALWIDTH" val="1802,502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$N^{\prec \neg S\lor \neg Q \lor P} \not \models \neg S\lor \neg Q \lor P$&#10;&#10;\end{document}"/>
  <p:tag name="IGUANATEXSIZE" val="20"/>
  <p:tag name="IGUANATEXCURSOR" val="213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3,5187"/>
  <p:tag name="ORIGINALWIDTH" val="1766,497"/>
  <p:tag name="LATEXADDIN" val="\documentclass{article}&#10;\usepackage{amsmath}&#10;\usepackage{xcolor}&#10;\usepackage[T1]{fontenc}&#10;\usepackage[scaled]{helvet}&#10;\renewcommand*{\familydefault}{\sfdefault}&#10;\pagestyle{empty}&#10;\begin{document}&#10;&#10;\large&#10;$\ldots \prec S \prec \ldots \prec P \prec Q \prec R$&#10;&#10;\end{document}"/>
  <p:tag name="IGUANATEXSIZE" val="20"/>
  <p:tag name="IGUANATEXCURSOR" val="257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1,2725"/>
  <p:tag name="ORIGINALWIDTH" val="2515,101"/>
  <p:tag name="LATEXADDIN" val="\documentclass{article}&#10;\usepackage{amsmath}&#10;\usepackage{xcolor}&#10;\usepackage[T1]{fontenc}&#10;\usepackage[scaled]{helvet}&#10;\renewcommand*{\familydefault}{\sfdefault}&#10;\pagestyle{empty}&#10;\textwidth=22cm&#10;\begin{document}&#10;&#10;\large&#10;$\Rightarrow_{\text{CDCL}} ([\ldots S^i ,\ldots, P^{\neg S\lor\neg Q\lor P}],k-1,\top)$&#10;&#10;&#10;\end{document}"/>
  <p:tag name="IGUANATEXSIZE" val="20"/>
  <p:tag name="IGUANATEXCURSOR" val="305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9,60189"/>
  <p:tag name="ORIGINALWIDTH" val="719,3802"/>
  <p:tag name="LATEXADDIN" val="\documentclass{article}&#10;\usepackage{amsmath}&#10;\usepackage{xcolor}&#10;\usepackage[T1]{fontenc}&#10;\usepackage[scaled]{helvet}&#10;\renewcommand*{\familydefault}{\sfdefault}&#10;\pagestyle{empty}&#10;\textwidth=22cm&#10;\begin{document}&#10;&#10;\large&#10;$\Rightarrow_{\text{CDCL}} ([\ldots S^i ,\ldots, P^{\neg S\lor\neg Q\lor P}R^{\neg P\lor R}],k-1,\top)$&#10;&#10;&#10;\end{document}"/>
  <p:tag name="IGUANATEXSIZE" val="20"/>
  <p:tag name="IGUANATEXCURSOR" val="311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Leer">
  <a:themeElements>
    <a:clrScheme name="Leer 13">
      <a:dk1>
        <a:srgbClr val="002448"/>
      </a:dk1>
      <a:lt1>
        <a:srgbClr val="FFFFFF"/>
      </a:lt1>
      <a:dk2>
        <a:srgbClr val="002448"/>
      </a:dk2>
      <a:lt2>
        <a:srgbClr val="808080"/>
      </a:lt2>
      <a:accent1>
        <a:srgbClr val="8092A4"/>
      </a:accent1>
      <a:accent2>
        <a:srgbClr val="DF7759"/>
      </a:accent2>
      <a:accent3>
        <a:srgbClr val="FFFFFF"/>
      </a:accent3>
      <a:accent4>
        <a:srgbClr val="001D3C"/>
      </a:accent4>
      <a:accent5>
        <a:srgbClr val="C0C7CF"/>
      </a:accent5>
      <a:accent6>
        <a:srgbClr val="CA6B50"/>
      </a:accent6>
      <a:hlink>
        <a:srgbClr val="AAD28B"/>
      </a:hlink>
      <a:folHlink>
        <a:srgbClr val="70B793"/>
      </a:folHlink>
    </a:clrScheme>
    <a:fontScheme name="Lee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doni Boo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doni Book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3">
        <a:dk1>
          <a:srgbClr val="002448"/>
        </a:dk1>
        <a:lt1>
          <a:srgbClr val="FFFFFF"/>
        </a:lt1>
        <a:dk2>
          <a:srgbClr val="002448"/>
        </a:dk2>
        <a:lt2>
          <a:srgbClr val="808080"/>
        </a:lt2>
        <a:accent1>
          <a:srgbClr val="8092A4"/>
        </a:accent1>
        <a:accent2>
          <a:srgbClr val="DF7759"/>
        </a:accent2>
        <a:accent3>
          <a:srgbClr val="FFFFFF"/>
        </a:accent3>
        <a:accent4>
          <a:srgbClr val="001D3C"/>
        </a:accent4>
        <a:accent5>
          <a:srgbClr val="C0C7CF"/>
        </a:accent5>
        <a:accent6>
          <a:srgbClr val="CA6B50"/>
        </a:accent6>
        <a:hlink>
          <a:srgbClr val="AAD28B"/>
        </a:hlink>
        <a:folHlink>
          <a:srgbClr val="70B79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Angsana New</vt:lpstr>
      <vt:lpstr>Arial</vt:lpstr>
      <vt:lpstr>Bodoni Book</vt:lpstr>
      <vt:lpstr>Times</vt:lpstr>
      <vt:lpstr>Leer</vt:lpstr>
      <vt:lpstr>PowerPoint Presentation</vt:lpstr>
      <vt:lpstr>CDCL Reasoning</vt:lpstr>
      <vt:lpstr>Bernays-Schoenfinkel (BS)</vt:lpstr>
      <vt:lpstr>BS to SAT</vt:lpstr>
      <vt:lpstr>BS via InstGen  </vt:lpstr>
      <vt:lpstr>BS via NRCL  </vt:lpstr>
      <vt:lpstr>BS Calculi &amp; End </vt:lpstr>
    </vt:vector>
  </TitlesOfParts>
  <Manager/>
  <Company>Behr Design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Margot Behr</dc:creator>
  <cp:keywords/>
  <dc:description/>
  <cp:lastModifiedBy>Christoph Weidenbach</cp:lastModifiedBy>
  <cp:revision>433</cp:revision>
  <dcterms:created xsi:type="dcterms:W3CDTF">2005-04-14T08:03:06Z</dcterms:created>
  <dcterms:modified xsi:type="dcterms:W3CDTF">2017-08-02T14:32:05Z</dcterms:modified>
  <cp:category/>
</cp:coreProperties>
</file>