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Default Extension="gif" ContentType="image/gif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15.xml" ContentType="application/vnd.openxmlformats-officedocument.presentationml.slideLayout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Default Extension="doc" ContentType="application/msword"/>
  <Override PartName="/ppt/slideLayouts/slideLayout12.xml" ContentType="application/vnd.openxmlformats-officedocument.presentationml.slideLayout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slideLayouts/slideLayout16.xml" ContentType="application/vnd.openxmlformats-officedocument.presentationml.slideLayout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Default Extension="pict" ContentType="image/pict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theme/theme4.xml" ContentType="application/vnd.openxmlformats-officedocument.theme+xml"/>
  <Override PartName="/ppt/slides/slide10.xml" ContentType="application/vnd.openxmlformats-officedocument.presentationml.slide+xml"/>
  <Default Extension="pdf" ContentType="application/pdf"/>
  <Override PartName="/ppt/slideLayouts/slideLayout13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49" r:id="rId2"/>
  </p:sldMasterIdLst>
  <p:notesMasterIdLst>
    <p:notesMasterId r:id="rId59"/>
  </p:notesMasterIdLst>
  <p:handoutMasterIdLst>
    <p:handoutMasterId r:id="rId60"/>
  </p:handoutMasterIdLst>
  <p:sldIdLst>
    <p:sldId id="263" r:id="rId3"/>
    <p:sldId id="299" r:id="rId4"/>
    <p:sldId id="376" r:id="rId5"/>
    <p:sldId id="422" r:id="rId6"/>
    <p:sldId id="423" r:id="rId7"/>
    <p:sldId id="424" r:id="rId8"/>
    <p:sldId id="450" r:id="rId9"/>
    <p:sldId id="435" r:id="rId10"/>
    <p:sldId id="388" r:id="rId11"/>
    <p:sldId id="451" r:id="rId12"/>
    <p:sldId id="382" r:id="rId13"/>
    <p:sldId id="385" r:id="rId14"/>
    <p:sldId id="420" r:id="rId15"/>
    <p:sldId id="421" r:id="rId16"/>
    <p:sldId id="377" r:id="rId17"/>
    <p:sldId id="455" r:id="rId18"/>
    <p:sldId id="456" r:id="rId19"/>
    <p:sldId id="415" r:id="rId20"/>
    <p:sldId id="453" r:id="rId21"/>
    <p:sldId id="454" r:id="rId22"/>
    <p:sldId id="443" r:id="rId23"/>
    <p:sldId id="319" r:id="rId24"/>
    <p:sldId id="427" r:id="rId25"/>
    <p:sldId id="428" r:id="rId26"/>
    <p:sldId id="328" r:id="rId27"/>
    <p:sldId id="326" r:id="rId28"/>
    <p:sldId id="310" r:id="rId29"/>
    <p:sldId id="304" r:id="rId30"/>
    <p:sldId id="305" r:id="rId31"/>
    <p:sldId id="475" r:id="rId32"/>
    <p:sldId id="457" r:id="rId33"/>
    <p:sldId id="476" r:id="rId34"/>
    <p:sldId id="339" r:id="rId35"/>
    <p:sldId id="459" r:id="rId36"/>
    <p:sldId id="460" r:id="rId37"/>
    <p:sldId id="461" r:id="rId38"/>
    <p:sldId id="462" r:id="rId39"/>
    <p:sldId id="465" r:id="rId40"/>
    <p:sldId id="463" r:id="rId41"/>
    <p:sldId id="466" r:id="rId42"/>
    <p:sldId id="467" r:id="rId43"/>
    <p:sldId id="468" r:id="rId44"/>
    <p:sldId id="469" r:id="rId45"/>
    <p:sldId id="470" r:id="rId46"/>
    <p:sldId id="472" r:id="rId47"/>
    <p:sldId id="473" r:id="rId48"/>
    <p:sldId id="437" r:id="rId49"/>
    <p:sldId id="395" r:id="rId50"/>
    <p:sldId id="394" r:id="rId51"/>
    <p:sldId id="398" r:id="rId52"/>
    <p:sldId id="396" r:id="rId53"/>
    <p:sldId id="477" r:id="rId54"/>
    <p:sldId id="404" r:id="rId55"/>
    <p:sldId id="405" r:id="rId56"/>
    <p:sldId id="474" r:id="rId57"/>
    <p:sldId id="418" r:id="rId58"/>
  </p:sldIdLst>
  <p:sldSz cx="13004800" cy="9753600"/>
  <p:notesSz cx="9144000" cy="6858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Times New Roman" charset="0"/>
        <a:ea typeface="ヒラギノ明朝 ProN W3" charset="-128"/>
        <a:cs typeface="ヒラギノ明朝 ProN W3" charset="-128"/>
        <a:sym typeface="Times New Roman" charset="0"/>
      </a:defRPr>
    </a:lvl1pPr>
    <a:lvl2pPr marL="457200" algn="ctr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Times New Roman" charset="0"/>
        <a:ea typeface="ヒラギノ明朝 ProN W3" charset="-128"/>
        <a:cs typeface="ヒラギノ明朝 ProN W3" charset="-128"/>
        <a:sym typeface="Times New Roman" charset="0"/>
      </a:defRPr>
    </a:lvl2pPr>
    <a:lvl3pPr marL="914400" algn="ctr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Times New Roman" charset="0"/>
        <a:ea typeface="ヒラギノ明朝 ProN W3" charset="-128"/>
        <a:cs typeface="ヒラギノ明朝 ProN W3" charset="-128"/>
        <a:sym typeface="Times New Roman" charset="0"/>
      </a:defRPr>
    </a:lvl3pPr>
    <a:lvl4pPr marL="1371600" algn="ctr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Times New Roman" charset="0"/>
        <a:ea typeface="ヒラギノ明朝 ProN W3" charset="-128"/>
        <a:cs typeface="ヒラギノ明朝 ProN W3" charset="-128"/>
        <a:sym typeface="Times New Roman" charset="0"/>
      </a:defRPr>
    </a:lvl4pPr>
    <a:lvl5pPr marL="1828800" algn="ctr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Times New Roman" charset="0"/>
        <a:ea typeface="ヒラギノ明朝 ProN W3" charset="-128"/>
        <a:cs typeface="ヒラギノ明朝 ProN W3" charset="-128"/>
        <a:sym typeface="Times New Roman" charset="0"/>
      </a:defRPr>
    </a:lvl5pPr>
    <a:lvl6pPr marL="2286000" algn="l" defTabSz="457200" rtl="0" eaLnBrk="1" latinLnBrk="0" hangingPunct="1">
      <a:defRPr sz="3400" kern="1200">
        <a:solidFill>
          <a:srgbClr val="000000"/>
        </a:solidFill>
        <a:latin typeface="Times New Roman" charset="0"/>
        <a:ea typeface="ヒラギノ明朝 ProN W3" charset="-128"/>
        <a:cs typeface="ヒラギノ明朝 ProN W3" charset="-128"/>
        <a:sym typeface="Times New Roman" charset="0"/>
      </a:defRPr>
    </a:lvl6pPr>
    <a:lvl7pPr marL="2743200" algn="l" defTabSz="457200" rtl="0" eaLnBrk="1" latinLnBrk="0" hangingPunct="1">
      <a:defRPr sz="3400" kern="1200">
        <a:solidFill>
          <a:srgbClr val="000000"/>
        </a:solidFill>
        <a:latin typeface="Times New Roman" charset="0"/>
        <a:ea typeface="ヒラギノ明朝 ProN W3" charset="-128"/>
        <a:cs typeface="ヒラギノ明朝 ProN W3" charset="-128"/>
        <a:sym typeface="Times New Roman" charset="0"/>
      </a:defRPr>
    </a:lvl7pPr>
    <a:lvl8pPr marL="3200400" algn="l" defTabSz="457200" rtl="0" eaLnBrk="1" latinLnBrk="0" hangingPunct="1">
      <a:defRPr sz="3400" kern="1200">
        <a:solidFill>
          <a:srgbClr val="000000"/>
        </a:solidFill>
        <a:latin typeface="Times New Roman" charset="0"/>
        <a:ea typeface="ヒラギノ明朝 ProN W3" charset="-128"/>
        <a:cs typeface="ヒラギノ明朝 ProN W3" charset="-128"/>
        <a:sym typeface="Times New Roman" charset="0"/>
      </a:defRPr>
    </a:lvl8pPr>
    <a:lvl9pPr marL="3657600" algn="l" defTabSz="457200" rtl="0" eaLnBrk="1" latinLnBrk="0" hangingPunct="1">
      <a:defRPr sz="3400" kern="1200">
        <a:solidFill>
          <a:srgbClr val="000000"/>
        </a:solidFill>
        <a:latin typeface="Times New Roman" charset="0"/>
        <a:ea typeface="ヒラギノ明朝 ProN W3" charset="-128"/>
        <a:cs typeface="ヒラギノ明朝 ProN W3" charset="-128"/>
        <a:sym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clrMode="bw" frameSlides="1"/>
  <p:clrMru>
    <a:srgbClr val="66FF66"/>
    <a:srgbClr val="E3D6D4"/>
    <a:srgbClr val="FFFF93"/>
    <a:srgbClr val="F5E7BB"/>
    <a:srgbClr val="FFFFFF"/>
    <a:srgbClr val="958FD6"/>
    <a:srgbClr val="FFE069"/>
    <a:srgbClr val="6E79E5"/>
    <a:srgbClr val="FF8000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4671" autoAdjust="0"/>
    <p:restoredTop sz="87585" autoAdjust="0"/>
  </p:normalViewPr>
  <p:slideViewPr>
    <p:cSldViewPr>
      <p:cViewPr varScale="1">
        <p:scale>
          <a:sx n="60" d="100"/>
          <a:sy n="60" d="100"/>
        </p:scale>
        <p:origin x="-512" y="-10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1190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59" name="Rectangle 3"/>
          <p:cNvSpPr>
            <a:spLocks noGrp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0" name="Rectangle 4"/>
          <p:cNvSpPr>
            <a:spLocks noGrp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1" name="Rectangle 5"/>
          <p:cNvSpPr>
            <a:spLocks noGrp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1pPr>
          </a:lstStyle>
          <a:p>
            <a:pPr>
              <a:defRPr/>
            </a:pPr>
            <a:fld id="{EE6D32FB-5715-364E-A962-8B8BC4CCD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1pPr>
          </a:lstStyle>
          <a:p>
            <a:pPr>
              <a:defRPr/>
            </a:pPr>
            <a:fld id="{2EEE5FE3-598A-ED4B-80A5-38AB78B736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llen_Newell" TargetMode="External"/><Relationship Id="rId4" Type="http://schemas.openxmlformats.org/officeDocument/2006/relationships/hyperlink" Target="http://en.wikipedia.org/wiki/Herbert_A._Simon" TargetMode="External"/><Relationship Id="rId5" Type="http://schemas.openxmlformats.org/officeDocument/2006/relationships/hyperlink" Target="http://portal.acm.org/citation.cfm?id=360022" TargetMode="External"/><Relationship Id="rId6" Type="http://schemas.openxmlformats.org/officeDocument/2006/relationships/hyperlink" Target="http://en.wikipedia.org/wiki/Digital_object_identifier" TargetMode="External"/><Relationship Id="rId7" Type="http://schemas.openxmlformats.org/officeDocument/2006/relationships/hyperlink" Target="http://dx.doi.org/10.1145/360018.360022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FD7D28-81F2-D14A-8389-711FB87FB710}" type="slidenum">
              <a:rPr lang="en-GB"/>
              <a:pPr/>
              <a:t>1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3F743D-096D-9840-B688-10EADE039890}" type="slidenum">
              <a:rPr lang="en-GB"/>
              <a:pPr/>
              <a:t>37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6EE185-2059-A04B-8DA5-767ED28F3DB7}" type="slidenum">
              <a:rPr lang="en-GB"/>
              <a:pPr/>
              <a:t>38</a:t>
            </a:fld>
            <a:endParaRPr lang="en-GB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DB3D5F-AA76-FE43-9CFE-DD9531F99702}" type="slidenum">
              <a:rPr lang="en-GB"/>
              <a:pPr/>
              <a:t>39</a:t>
            </a:fld>
            <a:endParaRPr lang="en-GB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426E02-E098-F74D-9282-AF0D8BDEBCEE}" type="slidenum">
              <a:rPr lang="en-GB"/>
              <a:pPr/>
              <a:t>40</a:t>
            </a:fld>
            <a:endParaRPr lang="en-GB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951CC-361B-FB4E-98DA-6B7CCF425BAF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E5FE3-598A-ED4B-80A5-38AB78B7364E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10F1A3-E031-C94F-A95B-F5F0F5016A2A}" type="slidenum">
              <a:rPr lang="en-GB"/>
              <a:pPr/>
              <a:t>45</a:t>
            </a:fld>
            <a:endParaRPr lang="en-GB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E5FE3-598A-ED4B-80A5-38AB78B7364E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E5FE3-598A-ED4B-80A5-38AB78B7364E}" type="slidenum">
              <a:rPr lang="en-GB" smtClean="0"/>
              <a:pPr>
                <a:defRPr/>
              </a:pPr>
              <a:t>54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E5FE3-598A-ED4B-80A5-38AB78B7364E}" type="slidenum">
              <a:rPr lang="en-GB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References:</a:t>
            </a:r>
          </a:p>
          <a:p>
            <a:r>
              <a:rPr lang="en-US" baseline="30000" dirty="0" smtClean="0"/>
              <a:t>1</a:t>
            </a:r>
            <a:r>
              <a:rPr lang="en-US" dirty="0" smtClean="0"/>
              <a:t> See Herb Simon and Allen Newell.  Numerous</a:t>
            </a:r>
            <a:r>
              <a:rPr lang="en-US" baseline="0" dirty="0" smtClean="0"/>
              <a:t> publications.  Most accessible is probably Simon’s </a:t>
            </a:r>
            <a:r>
              <a:rPr lang="en-US" i="1" baseline="0" dirty="0" smtClean="0"/>
              <a:t>Sciences of the Artificial.  </a:t>
            </a:r>
          </a:p>
          <a:p>
            <a:r>
              <a:rPr lang="en-US" i="0" baseline="0" dirty="0" smtClean="0"/>
              <a:t>See also </a:t>
            </a:r>
          </a:p>
          <a:p>
            <a:r>
              <a:rPr lang="en-US" dirty="0" smtClean="0">
                <a:hlinkClick r:id="rId3" tooltip="Allen Newell"/>
              </a:rPr>
              <a:t>Newell, Allen</a:t>
            </a:r>
            <a:r>
              <a:rPr lang="en-US" dirty="0" smtClean="0"/>
              <a:t>; </a:t>
            </a:r>
            <a:r>
              <a:rPr lang="en-US" dirty="0" smtClean="0">
                <a:hlinkClick r:id="rId4" tooltip="Herbert A. Simon"/>
              </a:rPr>
              <a:t>Simon, H. A.</a:t>
            </a:r>
            <a:r>
              <a:rPr lang="en-US" dirty="0" smtClean="0"/>
              <a:t> (1976), </a:t>
            </a:r>
            <a:r>
              <a:rPr lang="en-US" i="1" dirty="0" smtClean="0">
                <a:hlinkClick r:id="rId5"/>
              </a:rPr>
              <a:t>Computer Science as Empirical Inquiry: Symbols and Search</a:t>
            </a:r>
            <a:r>
              <a:rPr lang="en-US" dirty="0" smtClean="0"/>
              <a:t>, "Communications of the ACM", </a:t>
            </a:r>
            <a:r>
              <a:rPr lang="en-US" i="1" dirty="0" smtClean="0"/>
              <a:t>Communications of the ACM</a:t>
            </a:r>
            <a:r>
              <a:rPr lang="en-US" dirty="0" smtClean="0"/>
              <a:t> </a:t>
            </a:r>
            <a:r>
              <a:rPr lang="en-US" b="1" dirty="0" smtClean="0"/>
              <a:t>19</a:t>
            </a:r>
            <a:r>
              <a:rPr lang="en-US" dirty="0" smtClean="0"/>
              <a:t> (3): 113–126, </a:t>
            </a:r>
            <a:r>
              <a:rPr lang="en-US" dirty="0" smtClean="0">
                <a:hlinkClick r:id="rId6" tooltip="Digital object identifier"/>
              </a:rPr>
              <a:t>doi</a:t>
            </a:r>
            <a:r>
              <a:rPr lang="en-US" dirty="0" smtClean="0"/>
              <a:t>:</a:t>
            </a:r>
            <a:r>
              <a:rPr lang="en-US" dirty="0" smtClean="0">
                <a:hlinkClick r:id="rId7"/>
              </a:rPr>
              <a:t>10.1145/360018.360022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E5FE3-598A-ED4B-80A5-38AB78B7364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E5FE3-598A-ED4B-80A5-38AB78B7364E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E9B035-6FA3-9A45-920B-359C49FA5915}" type="slidenum">
              <a:rPr lang="en-GB"/>
              <a:pPr/>
              <a:t>15</a:t>
            </a:fld>
            <a:endParaRPr lang="en-GB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8K-35K kinds of burns, depending on number of dimensions and number of levels in each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E5FE3-598A-ED4B-80A5-38AB78B7364E}" type="slidenum">
              <a:rPr lang="en-GB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221882-6DFE-0A4C-9E8F-835673F402E2}" type="slidenum">
              <a:rPr lang="en-GB"/>
              <a:pPr/>
              <a:t>34</a:t>
            </a:fld>
            <a:endParaRPr lang="en-GB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0BFAF-7B98-E040-8683-F96646350030}" type="slidenum">
              <a:rPr lang="en-GB"/>
              <a:pPr/>
              <a:t>35</a:t>
            </a:fld>
            <a:endParaRPr lang="en-GB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D58341-0838-4B4C-9977-5516C638DB93}" type="slidenum">
              <a:rPr lang="en-GB"/>
              <a:pPr/>
              <a:t>36</a:t>
            </a:fld>
            <a:endParaRPr lang="en-GB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7000" y="1754188"/>
            <a:ext cx="2517775" cy="789781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3675" y="1754188"/>
            <a:ext cx="7400925" cy="789781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D6679-951E-7349-B0E7-A6814A0A3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0DB06-E9B1-5841-9CF7-AA51433F0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2185988"/>
            <a:ext cx="5778500" cy="687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375" y="2185988"/>
            <a:ext cx="5778500" cy="687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2358F-3CF1-A64A-A422-E7D37A701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5BD85-0796-6C4E-8B19-BE9A666C5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B9874-F0AA-CA45-8AEE-299C27D2A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B415D-1C16-1C48-8C37-15F215DD8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76446-7FF3-C044-B0C9-792BD2603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B4338-6245-4D4C-863F-87D54C5F5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463CA-C230-8849-B80E-ACEBF2BD1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0525" y="200025"/>
            <a:ext cx="2927350" cy="88566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8475" y="200025"/>
            <a:ext cx="8629650" cy="88566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21A32-A2EB-AA4E-9E77-1EA7E6E38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3675" y="3808413"/>
            <a:ext cx="4959350" cy="584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5425" y="3808413"/>
            <a:ext cx="4959350" cy="584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536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36725" y="1754188"/>
            <a:ext cx="9525000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0856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pic>
        <p:nvPicPr>
          <p:cNvPr id="1027" name="Picture 2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3225800" cy="2770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/>
          </p:cNvSpPr>
          <p:nvPr/>
        </p:nvSpPr>
        <p:spPr bwMode="auto">
          <a:xfrm>
            <a:off x="1741488" y="4699000"/>
            <a:ext cx="9499600" cy="299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7760" bIns="0">
            <a:prstTxWarp prst="textNoShape">
              <a:avLst/>
            </a:prstTxWarp>
          </a:bodyPr>
          <a:lstStyle/>
          <a:p>
            <a:pPr marL="57150">
              <a:defRPr/>
            </a:pPr>
            <a:endParaRPr lang="en-US" sz="3200">
              <a:solidFill>
                <a:srgbClr val="FFFFFF"/>
              </a:solidFill>
              <a:latin typeface="Arial" charset="0"/>
              <a:sym typeface="Arial" charset="0"/>
            </a:endParaRPr>
          </a:p>
          <a:p>
            <a:pPr marL="57150">
              <a:defRPr/>
            </a:pPr>
            <a:endParaRPr lang="en-US" sz="3200">
              <a:solidFill>
                <a:srgbClr val="FFFFFF"/>
              </a:solidFill>
              <a:latin typeface="Arial" charset="0"/>
              <a:sym typeface="Arial" charset="0"/>
            </a:endParaRPr>
          </a:p>
          <a:p>
            <a:pPr marL="57150">
              <a:defRPr/>
            </a:pPr>
            <a:r>
              <a:rPr lang="en-US" sz="3200">
                <a:solidFill>
                  <a:srgbClr val="FFFFFF"/>
                </a:solidFill>
                <a:latin typeface="Arial" charset="0"/>
                <a:sym typeface="Arial" charset="0"/>
              </a:rPr>
              <a:t>                              </a:t>
            </a:r>
          </a:p>
          <a:p>
            <a:pPr marL="57150" algn="l">
              <a:defRPr/>
            </a:pPr>
            <a:endParaRPr lang="en-US">
              <a:solidFill>
                <a:schemeClr val="tx1"/>
              </a:solidFill>
              <a:ea typeface="Times" charset="0"/>
              <a:cs typeface="Times" charset="0"/>
            </a:endParaRPr>
          </a:p>
          <a:p>
            <a:pPr marL="57150" algn="l">
              <a:defRPr/>
            </a:pPr>
            <a:endParaRPr lang="en-US">
              <a:solidFill>
                <a:schemeClr val="tx1"/>
              </a:solidFill>
              <a:ea typeface="Times" charset="0"/>
              <a:cs typeface="Times" charset="0"/>
            </a:endParaRPr>
          </a:p>
          <a:p>
            <a:pPr marL="57150" algn="l">
              <a:defRPr/>
            </a:pPr>
            <a:endParaRPr lang="en-US">
              <a:solidFill>
                <a:schemeClr val="tx1"/>
              </a:solidFill>
              <a:ea typeface="Times" charset="0"/>
              <a:cs typeface="Times" charset="0"/>
            </a:endParaRPr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572875" y="8801100"/>
            <a:ext cx="1301750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63675" y="3808413"/>
            <a:ext cx="10071100" cy="5843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180809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4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4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4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4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4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  <a:sym typeface="Arial" charset="0"/>
        </a:defRPr>
      </a:lvl5pPr>
      <a:lvl6pPr marL="514350" indent="-57150" algn="ctr" rtl="0" fontAlgn="base">
        <a:spcBef>
          <a:spcPct val="0"/>
        </a:spcBef>
        <a:spcAft>
          <a:spcPct val="0"/>
        </a:spcAft>
        <a:defRPr sz="4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sym typeface="Arial" charset="0"/>
        </a:defRPr>
      </a:lvl6pPr>
      <a:lvl7pPr marL="971550" indent="-57150" algn="ctr" rtl="0" fontAlgn="base">
        <a:spcBef>
          <a:spcPct val="0"/>
        </a:spcBef>
        <a:spcAft>
          <a:spcPct val="0"/>
        </a:spcAft>
        <a:defRPr sz="4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sym typeface="Arial" charset="0"/>
        </a:defRPr>
      </a:lvl7pPr>
      <a:lvl8pPr marL="1428750" indent="-57150" algn="ctr" rtl="0" fontAlgn="base">
        <a:spcBef>
          <a:spcPct val="0"/>
        </a:spcBef>
        <a:spcAft>
          <a:spcPct val="0"/>
        </a:spcAft>
        <a:defRPr sz="4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sym typeface="Arial" charset="0"/>
        </a:defRPr>
      </a:lvl8pPr>
      <a:lvl9pPr marL="1885950" indent="-57150" algn="ctr" rtl="0" fontAlgn="base">
        <a:spcBef>
          <a:spcPct val="0"/>
        </a:spcBef>
        <a:spcAft>
          <a:spcPct val="0"/>
        </a:spcAft>
        <a:defRPr sz="4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sym typeface="Arial" charset="0"/>
        </a:defRPr>
      </a:lvl9pPr>
    </p:titleStyle>
    <p:bodyStyle>
      <a:lvl1pPr marL="342900" indent="-342900" algn="ctr" rtl="0" eaLnBrk="0" fontAlgn="base" hangingPunct="0">
        <a:spcBef>
          <a:spcPts val="800"/>
        </a:spcBef>
        <a:spcAft>
          <a:spcPct val="0"/>
        </a:spcAft>
        <a:defRPr sz="3300">
          <a:solidFill>
            <a:srgbClr val="FFFFFF"/>
          </a:solidFill>
          <a:latin typeface="+mn-lt"/>
          <a:ea typeface="ＭＳ Ｐゴシック" charset="-128"/>
          <a:cs typeface="ＭＳ Ｐゴシック" charset="-128"/>
          <a:sym typeface="Arial" charset="0"/>
        </a:defRPr>
      </a:lvl1pPr>
      <a:lvl2pPr marL="742950" indent="-285750" algn="ctr" rtl="0" eaLnBrk="0" fontAlgn="base" hangingPunct="0">
        <a:spcBef>
          <a:spcPts val="600"/>
        </a:spcBef>
        <a:spcAft>
          <a:spcPct val="0"/>
        </a:spcAft>
        <a:defRPr sz="2400">
          <a:solidFill>
            <a:srgbClr val="FFFF93"/>
          </a:solidFill>
          <a:latin typeface="+mn-lt"/>
          <a:ea typeface="ＭＳ Ｐゴシック" charset="-128"/>
          <a:sym typeface="Arial" charset="0"/>
        </a:defRPr>
      </a:lvl2pPr>
      <a:lvl3pPr marL="1143000" indent="-228600" algn="ctr" rtl="0" eaLnBrk="0" fontAlgn="base" hangingPunct="0">
        <a:spcBef>
          <a:spcPts val="500"/>
        </a:spcBef>
        <a:spcAft>
          <a:spcPct val="0"/>
        </a:spcAft>
        <a:defRPr sz="2200">
          <a:solidFill>
            <a:srgbClr val="FFFFFF"/>
          </a:solidFill>
          <a:latin typeface="+mn-lt"/>
          <a:ea typeface="ＭＳ Ｐゴシック" charset="-128"/>
          <a:sym typeface="Arial" charset="0"/>
        </a:defRPr>
      </a:lvl3pPr>
      <a:lvl4pPr marL="1600200" indent="-228600" algn="ctr" rtl="0" eaLnBrk="0" fontAlgn="base" hangingPunct="0">
        <a:spcBef>
          <a:spcPts val="500"/>
        </a:spcBef>
        <a:spcAft>
          <a:spcPct val="0"/>
        </a:spcAft>
        <a:defRPr sz="2200" i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4pPr>
      <a:lvl5pPr marL="2057400" indent="-228600" algn="ctr" rtl="0" eaLnBrk="0" fontAlgn="base" hangingPunct="0">
        <a:spcBef>
          <a:spcPts val="500"/>
        </a:spcBef>
        <a:spcAft>
          <a:spcPct val="0"/>
        </a:spcAft>
        <a:defRPr sz="2200" i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5pPr>
      <a:lvl6pPr marL="457200" algn="ctr" rtl="0" fontAlgn="base">
        <a:spcBef>
          <a:spcPts val="500"/>
        </a:spcBef>
        <a:spcAft>
          <a:spcPct val="0"/>
        </a:spcAft>
        <a:defRPr sz="2200" i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6pPr>
      <a:lvl7pPr marL="914400" algn="ctr" rtl="0" fontAlgn="base">
        <a:spcBef>
          <a:spcPts val="500"/>
        </a:spcBef>
        <a:spcAft>
          <a:spcPct val="0"/>
        </a:spcAft>
        <a:defRPr sz="2200" i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7pPr>
      <a:lvl8pPr marL="1371600" algn="ctr" rtl="0" fontAlgn="base">
        <a:spcBef>
          <a:spcPts val="500"/>
        </a:spcBef>
        <a:spcAft>
          <a:spcPct val="0"/>
        </a:spcAft>
        <a:defRPr sz="2200" i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8pPr>
      <a:lvl9pPr marL="1828800" algn="ctr" rtl="0" fontAlgn="base">
        <a:spcBef>
          <a:spcPts val="500"/>
        </a:spcBef>
        <a:spcAft>
          <a:spcPct val="0"/>
        </a:spcAft>
        <a:defRPr sz="2200" i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536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92263" y="200025"/>
            <a:ext cx="9525000" cy="147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0856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050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255500" y="9156700"/>
            <a:ext cx="4953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7FD5E7A8-E2A0-914C-BD53-CA24A2F91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5867400" y="4241800"/>
            <a:ext cx="1270000" cy="12700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8475" y="2185988"/>
            <a:ext cx="11709400" cy="687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180809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marL="57150" indent="-5715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  <a:sym typeface="Arial" charset="0"/>
        </a:defRPr>
      </a:lvl1pPr>
      <a:lvl2pPr marL="57150" indent="-5715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  <a:sym typeface="Arial" charset="0"/>
        </a:defRPr>
      </a:lvl2pPr>
      <a:lvl3pPr marL="57150" indent="-5715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  <a:sym typeface="Arial" charset="0"/>
        </a:defRPr>
      </a:lvl3pPr>
      <a:lvl4pPr marL="57150" indent="-5715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  <a:sym typeface="Arial" charset="0"/>
        </a:defRPr>
      </a:lvl4pPr>
      <a:lvl5pPr marL="57150" indent="-5715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  <a:sym typeface="Arial" charset="0"/>
        </a:defRPr>
      </a:lvl5pPr>
      <a:lvl6pPr marL="514350" indent="-5715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sym typeface="Arial" charset="0"/>
        </a:defRPr>
      </a:lvl6pPr>
      <a:lvl7pPr marL="971550" indent="-5715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sym typeface="Arial" charset="0"/>
        </a:defRPr>
      </a:lvl7pPr>
      <a:lvl8pPr marL="1428750" indent="-5715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sym typeface="Arial" charset="0"/>
        </a:defRPr>
      </a:lvl8pPr>
      <a:lvl9pPr marL="1885950" indent="-5715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sym typeface="Arial" charset="0"/>
        </a:defRPr>
      </a:lvl9pPr>
    </p:titleStyle>
    <p:bodyStyle>
      <a:lvl1pPr marL="509588" indent="-503238" algn="l" rtl="0" eaLnBrk="0" fontAlgn="base" hangingPunct="0">
        <a:spcBef>
          <a:spcPts val="2000"/>
        </a:spcBef>
        <a:spcAft>
          <a:spcPct val="0"/>
        </a:spcAft>
        <a:buSzPct val="100000"/>
        <a:buFont typeface="Arial" charset="0"/>
        <a:buChar char="►"/>
        <a:defRPr sz="3400" b="1">
          <a:solidFill>
            <a:srgbClr val="FFFFFF"/>
          </a:solidFill>
          <a:latin typeface="+mn-lt"/>
          <a:ea typeface="ＭＳ Ｐゴシック" charset="-128"/>
          <a:cs typeface="ＭＳ Ｐゴシック" charset="-128"/>
          <a:sym typeface="Arial" charset="0"/>
        </a:defRPr>
      </a:lvl1pPr>
      <a:lvl2pPr marL="1130300" indent="-363538" algn="l" rtl="0" eaLnBrk="0" fontAlgn="base" hangingPunct="0">
        <a:spcBef>
          <a:spcPts val="1000"/>
        </a:spcBef>
        <a:spcAft>
          <a:spcPct val="0"/>
        </a:spcAft>
        <a:buSzPct val="100000"/>
        <a:buFont typeface="Arial" charset="0"/>
        <a:buChar char="►"/>
        <a:defRPr sz="2800" b="1">
          <a:solidFill>
            <a:srgbClr val="FFFF93"/>
          </a:solidFill>
          <a:latin typeface="+mn-lt"/>
          <a:ea typeface="ＭＳ Ｐゴシック" charset="-128"/>
          <a:sym typeface="Arial" charset="0"/>
        </a:defRPr>
      </a:lvl2pPr>
      <a:lvl3pPr marL="1682750" indent="-276225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•"/>
        <a:defRPr sz="2400" b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3pPr>
      <a:lvl4pPr marL="2062163" indent="-276225" algn="l" rtl="0" eaLnBrk="0" fontAlgn="base" hangingPunct="0">
        <a:spcBef>
          <a:spcPts val="200"/>
        </a:spcBef>
        <a:spcAft>
          <a:spcPct val="0"/>
        </a:spcAft>
        <a:buSzPct val="100000"/>
        <a:buFont typeface="Lucida Grande" charset="0"/>
        <a:buChar char="‣"/>
        <a:defRPr sz="2000" b="1" i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4pPr>
      <a:lvl5pPr marL="2452688" indent="-276225" algn="l" rtl="0" eaLnBrk="0" fontAlgn="base" hangingPunct="0">
        <a:spcBef>
          <a:spcPct val="0"/>
        </a:spcBef>
        <a:spcAft>
          <a:spcPct val="0"/>
        </a:spcAft>
        <a:buSzPct val="100000"/>
        <a:buFont typeface="Arial" charset="0"/>
        <a:buChar char="-"/>
        <a:defRPr i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5pPr>
      <a:lvl6pPr marL="2909888" indent="-276225" algn="l" rtl="0" fontAlgn="base">
        <a:spcBef>
          <a:spcPct val="0"/>
        </a:spcBef>
        <a:spcAft>
          <a:spcPct val="0"/>
        </a:spcAft>
        <a:buSzPct val="100000"/>
        <a:buFont typeface="Arial" charset="0"/>
        <a:buChar char="-"/>
        <a:defRPr i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6pPr>
      <a:lvl7pPr marL="3367088" indent="-276225" algn="l" rtl="0" fontAlgn="base">
        <a:spcBef>
          <a:spcPct val="0"/>
        </a:spcBef>
        <a:spcAft>
          <a:spcPct val="0"/>
        </a:spcAft>
        <a:buSzPct val="100000"/>
        <a:buFont typeface="Arial" charset="0"/>
        <a:buChar char="-"/>
        <a:defRPr i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7pPr>
      <a:lvl8pPr marL="3824288" indent="-276225" algn="l" rtl="0" fontAlgn="base">
        <a:spcBef>
          <a:spcPct val="0"/>
        </a:spcBef>
        <a:spcAft>
          <a:spcPct val="0"/>
        </a:spcAft>
        <a:buSzPct val="100000"/>
        <a:buFont typeface="Arial" charset="0"/>
        <a:buChar char="-"/>
        <a:defRPr i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8pPr>
      <a:lvl9pPr marL="4281488" indent="-276225" algn="l" rtl="0" fontAlgn="base">
        <a:spcBef>
          <a:spcPct val="0"/>
        </a:spcBef>
        <a:spcAft>
          <a:spcPct val="0"/>
        </a:spcAft>
        <a:buSzPct val="100000"/>
        <a:buFont typeface="Arial" charset="0"/>
        <a:buChar char="-"/>
        <a:defRPr i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rector@cs.manchester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4.jpeg"/><Relationship Id="rId3" Type="http://schemas.openxmlformats.org/officeDocument/2006/relationships/image" Target="../media/image1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Microsoft_Word_97_-_2004_Document1.doc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06400" y="914400"/>
            <a:ext cx="12344400" cy="3276599"/>
          </a:xfrm>
        </p:spPr>
        <p:txBody>
          <a:bodyPr rIns="166320"/>
          <a:lstStyle/>
          <a:p>
            <a:pPr marL="0" indent="0" eaLnBrk="1" hangingPunct="1">
              <a:defRPr/>
            </a:pPr>
            <a:r>
              <a:rPr lang="en-US" sz="4400" dirty="0" smtClean="0">
                <a:ea typeface="+mj-ea"/>
                <a:cs typeface="+mj-cs"/>
              </a:rPr>
              <a:t>Is it a word or a sentence? </a:t>
            </a:r>
            <a:br>
              <a:rPr lang="en-US" sz="4400" dirty="0" smtClean="0">
                <a:ea typeface="+mj-ea"/>
                <a:cs typeface="+mj-cs"/>
              </a:rPr>
            </a:br>
            <a:r>
              <a:rPr lang="en-US" sz="4400" dirty="0" smtClean="0">
                <a:ea typeface="+mj-ea"/>
                <a:cs typeface="+mj-cs"/>
              </a:rPr>
              <a:t>How would we tell?</a:t>
            </a:r>
            <a:br>
              <a:rPr lang="en-US" sz="4400" dirty="0" smtClean="0">
                <a:ea typeface="+mj-ea"/>
                <a:cs typeface="+mj-cs"/>
              </a:rPr>
            </a:br>
            <a:r>
              <a:rPr lang="en-US" sz="4400" dirty="0" smtClean="0">
                <a:ea typeface="+mj-ea"/>
                <a:cs typeface="+mj-cs"/>
              </a:rPr>
              <a:t>What counts as evidence?  </a:t>
            </a:r>
            <a:br>
              <a:rPr lang="en-US" sz="4400" dirty="0" smtClean="0">
                <a:ea typeface="+mj-ea"/>
                <a:cs typeface="+mj-cs"/>
              </a:rPr>
            </a:br>
            <a:r>
              <a:rPr lang="en-US" sz="4400" dirty="0" smtClean="0">
                <a:ea typeface="+mj-ea"/>
                <a:cs typeface="+mj-cs"/>
              </a:rPr>
              <a:t/>
            </a:r>
            <a:br>
              <a:rPr lang="en-US" sz="4400" dirty="0" smtClean="0">
                <a:ea typeface="+mj-ea"/>
                <a:cs typeface="+mj-cs"/>
              </a:rPr>
            </a:br>
            <a:r>
              <a:rPr lang="en-US" sz="4400" dirty="0" smtClean="0">
                <a:ea typeface="+mj-ea"/>
                <a:cs typeface="+mj-cs"/>
              </a:rPr>
              <a:t>Critical distinctions for quality assurance of clinical terminologies</a:t>
            </a:r>
            <a:r>
              <a:rPr lang="en-GB" sz="4400" dirty="0" smtClean="0">
                <a:ea typeface="+mj-ea"/>
                <a:cs typeface="+mj-cs"/>
              </a:rPr>
              <a:t/>
            </a:r>
            <a:br>
              <a:rPr lang="en-GB" sz="4400" dirty="0" smtClean="0">
                <a:ea typeface="+mj-ea"/>
                <a:cs typeface="+mj-cs"/>
              </a:rPr>
            </a:br>
            <a:r>
              <a:rPr lang="en-GB" sz="4400" dirty="0" smtClean="0">
                <a:ea typeface="+mj-ea"/>
                <a:cs typeface="+mj-cs"/>
              </a:rPr>
              <a:t/>
            </a:r>
            <a:br>
              <a:rPr lang="en-GB" sz="4400" dirty="0" smtClean="0">
                <a:ea typeface="+mj-ea"/>
                <a:cs typeface="+mj-cs"/>
              </a:rPr>
            </a:br>
            <a:r>
              <a:rPr lang="en-GB" sz="4400" dirty="0" smtClean="0">
                <a:ea typeface="+mj-ea"/>
                <a:cs typeface="+mj-cs"/>
              </a:rPr>
              <a:t/>
            </a:r>
            <a:br>
              <a:rPr lang="en-GB" sz="4400" dirty="0" smtClean="0">
                <a:ea typeface="+mj-ea"/>
                <a:cs typeface="+mj-cs"/>
              </a:rPr>
            </a:br>
            <a:endParaRPr lang="en-US" sz="4300" dirty="0">
              <a:solidFill>
                <a:srgbClr val="FFCC66"/>
              </a:solidFill>
              <a:ea typeface="+mj-ea"/>
              <a:cs typeface="+mj-cs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92200" y="5029200"/>
            <a:ext cx="10515600" cy="2743200"/>
          </a:xfrm>
          <a:noFill/>
        </p:spPr>
        <p:txBody>
          <a:bodyPr rIns="310818"/>
          <a:lstStyle/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Alan </a:t>
            </a:r>
            <a:r>
              <a:rPr lang="en-US" dirty="0"/>
              <a:t>Rector</a:t>
            </a:r>
            <a:br>
              <a:rPr lang="en-US" dirty="0"/>
            </a:br>
            <a:r>
              <a:rPr lang="en-US" dirty="0"/>
              <a:t>BioHealth Informatics Group</a:t>
            </a:r>
            <a:br>
              <a:rPr lang="en-US" dirty="0"/>
            </a:br>
            <a:r>
              <a:rPr lang="en-US" dirty="0"/>
              <a:t>University of Manchester</a:t>
            </a:r>
            <a:br>
              <a:rPr lang="en-US" dirty="0"/>
            </a:br>
            <a:r>
              <a:rPr lang="en-US" dirty="0">
                <a:hlinkClick r:id="rId3"/>
              </a:rPr>
              <a:t>rector@cs.manchester.ac.uk</a:t>
            </a:r>
            <a:endParaRPr lang="en-US" dirty="0"/>
          </a:p>
          <a:p>
            <a:pPr marL="0" indent="0" eaLnBrk="1" hangingPunct="1"/>
            <a:r>
              <a:rPr lang="en-US" dirty="0"/>
              <a:t>http://</a:t>
            </a:r>
            <a:r>
              <a:rPr lang="en-US" dirty="0" err="1" smtClean="0"/>
              <a:t>www.cs.manchester.ac.uk</a:t>
            </a:r>
            <a:r>
              <a:rPr lang="en-US" dirty="0" smtClean="0"/>
              <a:t>/</a:t>
            </a:r>
            <a:r>
              <a:rPr lang="en-US" dirty="0"/>
              <a:t>~rector</a:t>
            </a:r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/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8239125" y="4327525"/>
            <a:ext cx="18415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-38100" y="9296400"/>
            <a:ext cx="115062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7760" bIns="0">
            <a:prstTxWarp prst="textNoShape">
              <a:avLst/>
            </a:prstTxWarp>
          </a:bodyPr>
          <a:lstStyle/>
          <a:p>
            <a:pPr marL="57150"/>
            <a:r>
              <a:rPr lang="en-US" sz="1700" b="1" dirty="0">
                <a:solidFill>
                  <a:srgbClr val="FFFFFF"/>
                </a:solidFill>
                <a:ea typeface="Times New Roman" charset="0"/>
                <a:cs typeface="Times New Roman" charset="0"/>
              </a:rPr>
              <a:t>Copyright University of Manchester 2012 Licensed under Creative Commons Attribution Non-commercial </a:t>
            </a:r>
            <a:r>
              <a:rPr lang="en-US" sz="1700" b="1" dirty="0" err="1">
                <a:solidFill>
                  <a:srgbClr val="FFFFFF"/>
                </a:solidFill>
                <a:ea typeface="Times New Roman" charset="0"/>
                <a:cs typeface="Times New Roman" charset="0"/>
              </a:rPr>
              <a:t>Licence</a:t>
            </a:r>
            <a:r>
              <a:rPr lang="en-US" sz="1700" b="1" dirty="0">
                <a:solidFill>
                  <a:srgbClr val="FFFFFF"/>
                </a:solidFill>
                <a:ea typeface="Times New Roman" charset="0"/>
                <a:cs typeface="Times New Roman" charset="0"/>
              </a:rPr>
              <a:t> v3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Formally:</a:t>
            </a:r>
            <a:br>
              <a:rPr lang="en-US"/>
            </a:br>
            <a:r>
              <a:rPr lang="en-US" sz="3200"/>
              <a:t>(for those interested in the logic)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185988"/>
            <a:ext cx="12496799" cy="6870700"/>
          </a:xfrm>
        </p:spPr>
        <p:txBody>
          <a:bodyPr/>
          <a:lstStyle/>
          <a:p>
            <a:r>
              <a:rPr lang="en-US" dirty="0"/>
              <a:t>That part of knowledge representation that can be expressed as positive universal statements in </a:t>
            </a:r>
            <a:r>
              <a:rPr lang="en-US" dirty="0" smtClean="0"/>
              <a:t>logic:</a:t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 	</a:t>
            </a:r>
            <a:r>
              <a:rPr lang="en-US" dirty="0" smtClean="0"/>
              <a:t>∀</a:t>
            </a:r>
            <a:r>
              <a:rPr lang="en-US" dirty="0" err="1"/>
              <a:t>x</a:t>
            </a:r>
            <a:r>
              <a:rPr lang="en-US" dirty="0"/>
              <a:t> . </a:t>
            </a:r>
            <a:r>
              <a:rPr lang="en-US" dirty="0" err="1"/>
              <a:t>C(x</a:t>
            </a:r>
            <a:r>
              <a:rPr lang="en-US" dirty="0"/>
              <a:t>) … </a:t>
            </a:r>
            <a:r>
              <a:rPr lang="en-US" dirty="0">
                <a:sym typeface="Wingdings"/>
              </a:rPr>
              <a:t>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	∀</a:t>
            </a:r>
            <a:r>
              <a:rPr lang="en-US" dirty="0" err="1"/>
              <a:t>x</a:t>
            </a:r>
            <a:r>
              <a:rPr lang="en-US" dirty="0"/>
              <a:t> . </a:t>
            </a:r>
            <a:r>
              <a:rPr lang="en-US" dirty="0" err="1"/>
              <a:t>C(x</a:t>
            </a:r>
            <a:r>
              <a:rPr lang="en-US" dirty="0"/>
              <a:t>) …  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…</a:t>
            </a:r>
          </a:p>
          <a:p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Often presented as hierarchies of entities: 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	“Cs are kinds of Ds” ≡ “All Cs are Ds” ≡ “∀</a:t>
            </a:r>
            <a:r>
              <a:rPr lang="en-US" dirty="0" err="1" smtClean="0">
                <a:sym typeface="Wingdings"/>
              </a:rPr>
              <a:t>x</a:t>
            </a:r>
            <a:r>
              <a:rPr lang="en-US" dirty="0" smtClean="0">
                <a:sym typeface="Wingdings"/>
              </a:rPr>
              <a:t> . </a:t>
            </a:r>
            <a:r>
              <a:rPr lang="en-US" dirty="0" err="1" smtClean="0">
                <a:sym typeface="Wingdings"/>
              </a:rPr>
              <a:t>C(x</a:t>
            </a:r>
            <a:r>
              <a:rPr lang="en-US" dirty="0" smtClean="0">
                <a:sym typeface="Wingdings"/>
              </a:rPr>
              <a:t>)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D(x</a:t>
            </a:r>
            <a:r>
              <a:rPr lang="en-US" dirty="0" smtClean="0">
                <a:sym typeface="Wingdings"/>
              </a:rPr>
              <a:t>)”</a:t>
            </a:r>
          </a:p>
          <a:p>
            <a:pPr lvl="1"/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One </a:t>
            </a:r>
            <a:r>
              <a:rPr lang="en-US" dirty="0">
                <a:sym typeface="Wingdings"/>
              </a:rPr>
              <a:t>important subset:  what can be expressed </a:t>
            </a:r>
            <a:r>
              <a:rPr lang="en-US" dirty="0" smtClean="0">
                <a:sym typeface="Wingdings"/>
              </a:rPr>
              <a:t>in 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Description logics (</a:t>
            </a:r>
            <a:r>
              <a:rPr lang="en-US" dirty="0" err="1" smtClean="0">
                <a:sym typeface="Wingdings"/>
              </a:rPr>
              <a:t>DLs</a:t>
            </a:r>
            <a:r>
              <a:rPr lang="en-US" dirty="0" smtClean="0">
                <a:sym typeface="Wingdings"/>
              </a:rPr>
              <a:t>) / OWL</a:t>
            </a:r>
          </a:p>
          <a:p>
            <a:pPr lvl="2"/>
            <a:r>
              <a:rPr lang="en-US" dirty="0" smtClean="0">
                <a:sym typeface="Wingdings"/>
              </a:rPr>
              <a:t>Computationally tractable subsets of first order logic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 bwMode="auto">
          <a:xfrm>
            <a:off x="4445000" y="4572000"/>
            <a:ext cx="2667000" cy="838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02200" y="304800"/>
            <a:ext cx="8415338" cy="3657600"/>
          </a:xfrm>
        </p:spPr>
        <p:txBody>
          <a:bodyPr/>
          <a:lstStyle/>
          <a:p>
            <a:r>
              <a:rPr lang="en-US" dirty="0"/>
              <a:t>… What do we mean by</a:t>
            </a:r>
            <a:br>
              <a:rPr lang="en-US" dirty="0"/>
            </a:br>
            <a:r>
              <a:rPr lang="en-US" dirty="0"/>
              <a:t>    “</a:t>
            </a:r>
            <a:r>
              <a:rPr lang="en-US" dirty="0" err="1" smtClean="0"/>
              <a:t>ontology</a:t>
            </a:r>
            <a:r>
              <a:rPr lang="en-US" baseline="-25000" dirty="0" err="1" smtClean="0"/>
              <a:t>NarrowSense</a:t>
            </a:r>
            <a:r>
              <a:rPr lang="en-US" dirty="0" smtClean="0"/>
              <a:t>”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*   </a:t>
            </a:r>
            <a:r>
              <a:rPr lang="en-US" sz="3200" i="1" dirty="0"/>
              <a:t>One part of study of knowledge</a:t>
            </a:r>
            <a:br>
              <a:rPr lang="en-US" sz="3200" i="1" dirty="0"/>
            </a:br>
            <a:r>
              <a:rPr lang="en-US" sz="3200" i="1" dirty="0"/>
              <a:t>*   One part of knowledge representation </a:t>
            </a:r>
            <a:br>
              <a:rPr lang="en-US" sz="3200" i="1" dirty="0"/>
            </a:br>
            <a:r>
              <a:rPr lang="en-US" sz="3200" i="1" dirty="0"/>
              <a:t>*   The source of the </a:t>
            </a:r>
            <a:r>
              <a:rPr lang="en-US" sz="3200" i="1" dirty="0" smtClean="0"/>
              <a:t>entities/terminology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0" y="152400"/>
            <a:ext cx="4978400" cy="44196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ヒラギノ明朝 ProN W3" charset="-128"/>
                <a:cs typeface="ヒラギノ明朝 ProN W3" charset="-128"/>
                <a:sym typeface="Times New Roman" charset="0"/>
              </a:rPr>
              <a:t>Philosophy</a:t>
            </a:r>
            <a:r>
              <a:rPr kumimoji="0" lang="en-US" sz="3200" b="0" i="0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ヒラギノ明朝 ProN W3" charset="-128"/>
                <a:cs typeface="ヒラギノ明朝 ProN W3" charset="-128"/>
                <a:sym typeface="Times New Roman" charset="0"/>
              </a:rPr>
              <a:t> of 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ヒラギノ明朝 ProN W3" charset="-128"/>
                <a:cs typeface="ヒラギノ明朝 ProN W3" charset="-128"/>
                <a:sym typeface="Times New Roman" charset="0"/>
              </a:rPr>
              <a:t>Knowledge</a:t>
            </a:r>
            <a:b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ヒラギノ明朝 ProN W3" charset="-128"/>
                <a:cs typeface="ヒラギノ明朝 ProN W3" charset="-128"/>
                <a:sym typeface="Times New Roman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n-lt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87400" y="3276600"/>
            <a:ext cx="3505200" cy="990600"/>
          </a:xfrm>
          <a:prstGeom prst="ellipse">
            <a:avLst/>
          </a:prstGeom>
          <a:solidFill>
            <a:srgbClr val="66FF6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>
                <a:latin typeface="+mn-lt"/>
              </a:rPr>
              <a:t>Ontology</a:t>
            </a:r>
            <a:r>
              <a:rPr lang="en-US" sz="2400" baseline="-25000" dirty="0" smtClean="0">
                <a:latin typeface="+mn-lt"/>
              </a:rPr>
              <a:t>Philosophy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endParaRPr lang="en-US" sz="1800" i="1" dirty="0">
              <a:latin typeface="+mn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06400" y="4572000"/>
            <a:ext cx="11049000" cy="51816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n-lt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874000" y="6096000"/>
            <a:ext cx="2667000" cy="8382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>
              <a:latin typeface="+mn-lt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874000" y="6400800"/>
            <a:ext cx="2667000" cy="8382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Heuristics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8026400" y="6858000"/>
            <a:ext cx="2438400" cy="6858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Rules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7188200" y="7924800"/>
            <a:ext cx="2362200" cy="914400"/>
          </a:xfrm>
          <a:prstGeom prst="ellipse">
            <a:avLst/>
          </a:prstGeom>
          <a:solidFill>
            <a:srgbClr val="FFFF9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Classifica-tions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1854200" y="8001000"/>
            <a:ext cx="2286000" cy="762000"/>
          </a:xfrm>
          <a:prstGeom prst="ellipse">
            <a:avLst/>
          </a:prstGeom>
          <a:solidFill>
            <a:srgbClr val="FFFF9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Schemas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68600" y="2286000"/>
            <a:ext cx="1638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+mn-lt"/>
              </a:rPr>
              <a:t>Particulars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5435600" y="7620000"/>
            <a:ext cx="2057400" cy="838200"/>
          </a:xfrm>
          <a:prstGeom prst="ellipse">
            <a:avLst/>
          </a:prstGeom>
          <a:solidFill>
            <a:srgbClr val="FFFF9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Lexicons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6426200" y="4724400"/>
            <a:ext cx="2895600" cy="13716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Probablities /  Bayes networks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711200" y="6096000"/>
            <a:ext cx="3276600" cy="4572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Data structures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1930400" y="5486400"/>
            <a:ext cx="2667000" cy="5334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Protocols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387600" y="5867400"/>
            <a:ext cx="65024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>
                <a:latin typeface="+mn-lt"/>
              </a:rPr>
              <a:t>Knowledge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Representation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3378200" y="4572000"/>
            <a:ext cx="2667000" cy="8382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>
              <a:latin typeface="+mn-lt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997200" y="4648200"/>
            <a:ext cx="2667000" cy="8382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>
              <a:latin typeface="+mn-lt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616200" y="4724400"/>
            <a:ext cx="2667000" cy="8382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Pathways/</a:t>
            </a:r>
            <a:br>
              <a:rPr lang="en-US" sz="2400">
                <a:latin typeface="+mn-lt"/>
              </a:rPr>
            </a:br>
            <a:r>
              <a:rPr lang="en-US" sz="2400">
                <a:latin typeface="+mn-lt"/>
              </a:rPr>
              <a:t>workflows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7800" y="2438400"/>
            <a:ext cx="1638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Particulars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54200" y="2819400"/>
            <a:ext cx="1638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+mn-lt"/>
              </a:rPr>
              <a:t>Particulars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939800" y="7239000"/>
            <a:ext cx="2209800" cy="4572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Facts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426200" y="4876800"/>
            <a:ext cx="2895600" cy="13716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Probablities /  Bayes networks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6502400" y="4953000"/>
            <a:ext cx="2895600" cy="13716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Probablities /  Bayes networks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1244600" y="6629400"/>
            <a:ext cx="2667000" cy="4572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possibilities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3302000" y="7086600"/>
            <a:ext cx="2667000" cy="4572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associations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3606800" y="7620000"/>
            <a:ext cx="2057400" cy="838200"/>
          </a:xfrm>
          <a:prstGeom prst="ellipse">
            <a:avLst/>
          </a:prstGeom>
          <a:solidFill>
            <a:srgbClr val="FFFF9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Thesauri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2921000" y="8229600"/>
            <a:ext cx="4953000" cy="1295400"/>
          </a:xfrm>
          <a:prstGeom prst="ellipse">
            <a:avLst/>
          </a:prstGeom>
          <a:solidFill>
            <a:srgbClr val="66FF6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 err="1" smtClean="0">
                <a:latin typeface="+mn-lt"/>
              </a:rPr>
              <a:t>Ontology</a:t>
            </a:r>
            <a:r>
              <a:rPr lang="en-US" sz="2400" baseline="-25000" dirty="0" err="1" smtClean="0">
                <a:latin typeface="+mn-lt"/>
              </a:rPr>
              <a:t>InformationSystems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endParaRPr lang="en-US" sz="2000" i="1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4775" y="3886200"/>
            <a:ext cx="1552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(Universals)</a:t>
            </a:r>
            <a:endParaRPr lang="en-US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3141333" y="8915400"/>
            <a:ext cx="4562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(definitions &amp; necessarily true statements)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10919142" y="9103027"/>
            <a:ext cx="1846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0025"/>
            <a:ext cx="13436600" cy="1473200"/>
          </a:xfrm>
        </p:spPr>
        <p:txBody>
          <a:bodyPr/>
          <a:lstStyle/>
          <a:p>
            <a:r>
              <a:rPr lang="en-US" sz="4000"/>
              <a:t>Distinguish from other useful but different artefacts…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600200"/>
            <a:ext cx="12750800" cy="7567612"/>
          </a:xfrm>
        </p:spPr>
        <p:txBody>
          <a:bodyPr/>
          <a:lstStyle/>
          <a:p>
            <a:r>
              <a:rPr lang="en-US" dirty="0"/>
              <a:t>Classifications &amp; Groupings  (ICD, </a:t>
            </a:r>
            <a:r>
              <a:rPr lang="en-US" dirty="0" err="1"/>
              <a:t>DRGs</a:t>
            </a:r>
            <a:r>
              <a:rPr lang="en-US" dirty="0"/>
              <a:t>, …)</a:t>
            </a:r>
            <a:endParaRPr lang="en-US" dirty="0" smtClean="0"/>
          </a:p>
          <a:p>
            <a:pPr lvl="1"/>
            <a:r>
              <a:rPr lang="en-US" dirty="0" smtClean="0"/>
              <a:t>Counting – every case counted exactly once at every level</a:t>
            </a:r>
          </a:p>
          <a:p>
            <a:r>
              <a:rPr lang="en-US" dirty="0"/>
              <a:t>Thesauri, Library coding (MeSH), SKOS networks (also </a:t>
            </a:r>
            <a:r>
              <a:rPr lang="en-US" dirty="0" err="1"/>
              <a:t>MindMaps</a:t>
            </a:r>
            <a:r>
              <a:rPr lang="en-US" dirty="0"/>
              <a:t>, ...)</a:t>
            </a:r>
            <a:endParaRPr lang="en-US" dirty="0" smtClean="0"/>
          </a:p>
          <a:p>
            <a:pPr lvl="1"/>
            <a:r>
              <a:rPr lang="en-US" dirty="0" smtClean="0"/>
              <a:t>Navigation by people - intuitive connections </a:t>
            </a:r>
          </a:p>
          <a:p>
            <a:pPr lvl="1"/>
            <a:r>
              <a:rPr lang="en-US" dirty="0" smtClean="0"/>
              <a:t>“broader than”/ “narrower than”</a:t>
            </a:r>
          </a:p>
          <a:p>
            <a:r>
              <a:rPr lang="en-US" dirty="0"/>
              <a:t>Lexicons, &amp; other Linguistic resources</a:t>
            </a:r>
            <a:endParaRPr lang="en-US" dirty="0" smtClean="0"/>
          </a:p>
          <a:p>
            <a:pPr lvl="1"/>
            <a:r>
              <a:rPr lang="en-US" dirty="0" smtClean="0"/>
              <a:t>Language processing </a:t>
            </a:r>
            <a:r>
              <a:rPr lang="en-US" dirty="0"/>
              <a:t>(</a:t>
            </a:r>
            <a:r>
              <a:rPr lang="en-US" dirty="0" err="1"/>
              <a:t>WordNet</a:t>
            </a:r>
            <a:r>
              <a:rPr lang="en-US" dirty="0"/>
              <a:t>, UMLS SN, etc.</a:t>
            </a:r>
            <a:r>
              <a:rPr lang="en-US" dirty="0" smtClean="0"/>
              <a:t>)</a:t>
            </a:r>
          </a:p>
          <a:p>
            <a:r>
              <a:rPr lang="en-US" dirty="0" smtClean="0"/>
              <a:t>Data schemas, structures &amp; databases (UML, etc.)</a:t>
            </a:r>
          </a:p>
          <a:p>
            <a:pPr lvl="1"/>
            <a:r>
              <a:rPr lang="en-US" dirty="0" smtClean="0"/>
              <a:t>Information </a:t>
            </a:r>
            <a:r>
              <a:rPr lang="en-US" dirty="0"/>
              <a:t>on particulars and how to store it</a:t>
            </a:r>
            <a:endParaRPr lang="en-US" dirty="0" smtClean="0"/>
          </a:p>
          <a:p>
            <a:r>
              <a:rPr lang="en-US" dirty="0" smtClean="0"/>
              <a:t>Other </a:t>
            </a:r>
            <a:r>
              <a:rPr lang="en-US" dirty="0" err="1" smtClean="0"/>
              <a:t>logico</a:t>
            </a:r>
            <a:r>
              <a:rPr lang="en-US" dirty="0" smtClean="0"/>
              <a:t>/mathematical models</a:t>
            </a:r>
          </a:p>
          <a:p>
            <a:pPr lvl="1"/>
            <a:r>
              <a:rPr lang="en-US" dirty="0" smtClean="0"/>
              <a:t>Bayesian </a:t>
            </a:r>
            <a:r>
              <a:rPr lang="en-US" dirty="0"/>
              <a:t>networks, neural networks, equation </a:t>
            </a:r>
            <a:r>
              <a:rPr lang="en-US" dirty="0" smtClean="0"/>
              <a:t>systems, rules, decision trees, pathways,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6273800" cy="1019175"/>
          </a:xfrm>
        </p:spPr>
        <p:txBody>
          <a:bodyPr/>
          <a:lstStyle/>
          <a:p>
            <a:r>
              <a:rPr lang="en-US" dirty="0" smtClean="0"/>
              <a:t>Most common use case: 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B415D-1C16-1C48-8C37-15F215DD8E0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3695"/>
            <a:ext cx="13004800" cy="8863705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 bwMode="auto">
          <a:xfrm>
            <a:off x="406400" y="8458200"/>
            <a:ext cx="55626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08560" bIns="50800" numCol="1" anchor="t" anchorCtr="0" compatLnSpc="1">
            <a:prstTxWarp prst="textNoShape">
              <a:avLst/>
            </a:prstTxWarp>
          </a:bodyPr>
          <a:lstStyle/>
          <a:p>
            <a:pPr marL="57150" marR="0" lvl="0" indent="-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  <a:sym typeface="Arial" charset="0"/>
              </a:rPr>
              <a:t>Data schema</a:t>
            </a:r>
            <a:endParaRPr kumimoji="0" lang="en-US" sz="44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ＭＳ Ｐゴシック" charset="-128"/>
              <a:cs typeface="ＭＳ Ｐゴシック" charset="-128"/>
              <a:sym typeface="Arial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 bwMode="auto">
          <a:xfrm>
            <a:off x="7442200" y="609600"/>
            <a:ext cx="55626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08560" bIns="50800" numCol="1" anchor="t" anchorCtr="0" compatLnSpc="1">
            <a:prstTxWarp prst="textNoShape">
              <a:avLst/>
            </a:prstTxWarp>
          </a:bodyPr>
          <a:lstStyle/>
          <a:p>
            <a:pPr marL="57150" marR="0" lvl="0" indent="-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  <a:sym typeface="Arial" charset="0"/>
              </a:rPr>
              <a:t>Ontology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" y="779071"/>
            <a:ext cx="13055600" cy="8898329"/>
          </a:xfrm>
          <a:prstGeom prst="rect">
            <a:avLst/>
          </a:prstGeom>
        </p:spPr>
      </p:pic>
      <p:sp>
        <p:nvSpPr>
          <p:cNvPr id="115" name="Title 4"/>
          <p:cNvSpPr txBox="1">
            <a:spLocks/>
          </p:cNvSpPr>
          <p:nvPr/>
        </p:nvSpPr>
        <p:spPr bwMode="auto">
          <a:xfrm>
            <a:off x="7442200" y="609600"/>
            <a:ext cx="55626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08560" bIns="50800" numCol="1" anchor="t" anchorCtr="0" compatLnSpc="1">
            <a:prstTxWarp prst="textNoShape">
              <a:avLst/>
            </a:prstTxWarp>
          </a:bodyPr>
          <a:lstStyle/>
          <a:p>
            <a:pPr marL="57150" marR="0" lvl="0" indent="-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  <a:sym typeface="Arial" charset="0"/>
              </a:rPr>
              <a:t>Ontology</a:t>
            </a:r>
            <a:endParaRPr kumimoji="0" lang="en-US" sz="44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ＭＳ Ｐゴシック" charset="-128"/>
              <a:cs typeface="ＭＳ Ｐゴシック" charset="-128"/>
              <a:sym typeface="Arial" charset="0"/>
            </a:endParaRPr>
          </a:p>
        </p:txBody>
      </p:sp>
      <p:sp>
        <p:nvSpPr>
          <p:cNvPr id="116" name="Title 4"/>
          <p:cNvSpPr txBox="1">
            <a:spLocks/>
          </p:cNvSpPr>
          <p:nvPr/>
        </p:nvSpPr>
        <p:spPr bwMode="auto">
          <a:xfrm>
            <a:off x="558800" y="8534400"/>
            <a:ext cx="55626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08560" bIns="50800" numCol="1" anchor="t" anchorCtr="0" compatLnSpc="1">
            <a:prstTxWarp prst="textNoShape">
              <a:avLst/>
            </a:prstTxWarp>
          </a:bodyPr>
          <a:lstStyle/>
          <a:p>
            <a:pPr marL="57150" marR="0" lvl="0" indent="-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  <a:sym typeface="Arial" charset="0"/>
              </a:rPr>
              <a:t>Data structure</a:t>
            </a:r>
            <a:endParaRPr kumimoji="0" lang="en-US" sz="44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ＭＳ Ｐゴシック" charset="-128"/>
              <a:cs typeface="ＭＳ Ｐゴシック" charset="-128"/>
              <a:sym typeface="Arial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0" y="0"/>
            <a:ext cx="6273800" cy="1019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08560" bIns="50800" numCol="1" anchor="t" anchorCtr="0" compatLnSpc="1">
            <a:prstTxWarp prst="textNoShape">
              <a:avLst/>
            </a:prstTxWarp>
          </a:bodyPr>
          <a:lstStyle/>
          <a:p>
            <a:pPr marL="57150" marR="0" lvl="0" indent="-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  <a:sym typeface="Arial" charset="0"/>
              </a:rPr>
              <a:t>Most common use case: 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ＭＳ Ｐゴシック" charset="-128"/>
              <a:cs typeface="ＭＳ Ｐゴシック" charset="-128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ED24C9B-83C2-154D-8459-71C4AA43E02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25600" y="0"/>
            <a:ext cx="11056937" cy="1473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pitchFamily="1" charset="-128"/>
                <a:cs typeface="ＭＳ Ｐゴシック" pitchFamily="1" charset="-128"/>
                <a:sym typeface="Arial" pitchFamily="1" charset="0"/>
              </a:rPr>
              <a:t>Why I use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  <a:sym typeface="Arial" pitchFamily="1" charset="0"/>
              </a:rPr>
              <a:t>  OWL/</a:t>
            </a:r>
            <a:r>
              <a:rPr lang="en-US" dirty="0" err="1" smtClean="0">
                <a:ea typeface="ＭＳ Ｐゴシック" pitchFamily="1" charset="-128"/>
                <a:cs typeface="ＭＳ Ｐゴシック" pitchFamily="1" charset="-128"/>
                <a:sym typeface="Arial" pitchFamily="1" charset="0"/>
              </a:rPr>
              <a:t>DLs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  <a:sym typeface="Arial" pitchFamily="1" charset="0"/>
              </a:rPr>
              <a:t>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  <a:sym typeface="Arial" pitchFamily="1" charset="0"/>
              </a:rPr>
              <a:t>for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  <a:sym typeface="Arial" pitchFamily="1" charset="0"/>
              </a:rPr>
              <a:t>Ontologies / 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  <a:sym typeface="Arial" pitchFamily="1" charset="0"/>
              </a:rPr>
            </a:br>
            <a:r>
              <a:rPr lang="en-US" dirty="0" smtClean="0">
                <a:ea typeface="ＭＳ Ｐゴシック" pitchFamily="1" charset="-128"/>
                <a:cs typeface="ＭＳ Ｐゴシック" pitchFamily="1" charset="-128"/>
                <a:sym typeface="Arial" pitchFamily="1" charset="0"/>
              </a:rPr>
              <a:t>                                          Terminologies </a:t>
            </a:r>
            <a:endParaRPr lang="en-US" dirty="0">
              <a:ea typeface="ＭＳ Ｐゴシック" pitchFamily="1" charset="-128"/>
              <a:cs typeface="ＭＳ Ｐゴシック" pitchFamily="1" charset="-128"/>
              <a:sym typeface="Arial" pitchFamily="1" charset="0"/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524000"/>
            <a:ext cx="12522200" cy="8763000"/>
          </a:xfrm>
        </p:spPr>
        <p:txBody>
          <a:bodyPr/>
          <a:lstStyle/>
          <a:p>
            <a:pPr eaLnBrk="1" hangingPunct="1"/>
            <a:r>
              <a:rPr lang="en-US" sz="3200" i="1" dirty="0" smtClean="0"/>
              <a:t>Composition / Coordination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 “Burn </a:t>
            </a:r>
            <a:r>
              <a:rPr lang="en-US" sz="2400" i="1" dirty="0" smtClean="0"/>
              <a:t>that </a:t>
            </a:r>
            <a:r>
              <a:rPr lang="en-US" sz="2400" dirty="0" err="1" smtClean="0"/>
              <a:t>has_site</a:t>
            </a:r>
            <a:r>
              <a:rPr lang="en-US" sz="2400" dirty="0" smtClean="0"/>
              <a:t> </a:t>
            </a:r>
            <a:r>
              <a:rPr lang="en-US" sz="2400" i="1" dirty="0" smtClean="0"/>
              <a:t>some </a:t>
            </a:r>
            <a:r>
              <a:rPr lang="en-US" sz="2400" dirty="0" smtClean="0"/>
              <a:t>(Foot </a:t>
            </a:r>
            <a:r>
              <a:rPr lang="en-US" sz="2400" i="1" dirty="0" smtClean="0"/>
              <a:t>that </a:t>
            </a:r>
            <a:r>
              <a:rPr lang="en-US" sz="2400" dirty="0" err="1" smtClean="0"/>
              <a:t>has_laterality</a:t>
            </a:r>
            <a:r>
              <a:rPr lang="en-US" sz="2400" dirty="0" smtClean="0"/>
              <a:t> </a:t>
            </a:r>
            <a:r>
              <a:rPr lang="en-US" sz="2400" i="1" dirty="0" smtClean="0"/>
              <a:t>some </a:t>
            </a:r>
            <a:r>
              <a:rPr lang="en-US" sz="2400" dirty="0" smtClean="0"/>
              <a:t>Left) &amp;</a:t>
            </a:r>
            <a:br>
              <a:rPr lang="en-US" sz="2400" dirty="0" smtClean="0"/>
            </a:br>
            <a:r>
              <a:rPr lang="en-US" sz="2400" dirty="0" smtClean="0"/>
              <a:t>   </a:t>
            </a:r>
            <a:r>
              <a:rPr lang="en-US" sz="2400" dirty="0" err="1" smtClean="0"/>
              <a:t>has_penetration</a:t>
            </a:r>
            <a:r>
              <a:rPr lang="en-US" sz="2400" dirty="0" smtClean="0"/>
              <a:t> </a:t>
            </a:r>
            <a:r>
              <a:rPr lang="en-US" sz="2400" i="1" dirty="0" smtClean="0"/>
              <a:t>some </a:t>
            </a:r>
            <a:r>
              <a:rPr lang="en-US" sz="2400" dirty="0" err="1" smtClean="0"/>
              <a:t>Full_thickness</a:t>
            </a:r>
            <a:r>
              <a:rPr lang="en-US" sz="2400" dirty="0" smtClean="0"/>
              <a:t> &amp;</a:t>
            </a:r>
            <a:br>
              <a:rPr lang="en-US" sz="2400" dirty="0" smtClean="0"/>
            </a:br>
            <a:r>
              <a:rPr lang="en-US" sz="2400" dirty="0" smtClean="0"/>
              <a:t>   </a:t>
            </a:r>
            <a:r>
              <a:rPr lang="en-US" sz="2400" dirty="0" err="1" smtClean="0"/>
              <a:t>has_extent</a:t>
            </a:r>
            <a:r>
              <a:rPr lang="en-US" sz="2400" dirty="0" smtClean="0"/>
              <a:t> …&amp;  … &amp; … &amp; …” </a:t>
            </a:r>
            <a:endParaRPr lang="en-US" sz="3200" dirty="0" smtClean="0"/>
          </a:p>
          <a:p>
            <a:pPr lvl="1" eaLnBrk="1" hangingPunct="1"/>
            <a:r>
              <a:rPr lang="en-US" sz="2400" dirty="0" smtClean="0">
                <a:cs typeface="ＭＳ Ｐゴシック" charset="-128"/>
              </a:rPr>
              <a:t>Avoid combinatorial explosion –</a:t>
            </a:r>
          </a:p>
          <a:p>
            <a:pPr lvl="2" eaLnBrk="1" hangingPunct="1"/>
            <a:r>
              <a:rPr lang="en-US" sz="2000" dirty="0" smtClean="0">
                <a:cs typeface="ＭＳ Ｐゴシック" charset="-128"/>
              </a:rPr>
              <a:t>Smaller terminologies that say more</a:t>
            </a:r>
          </a:p>
          <a:p>
            <a:pPr lvl="2" eaLnBrk="1" hangingPunct="1"/>
            <a:r>
              <a:rPr lang="en-US" sz="2000" dirty="0" smtClean="0">
                <a:cs typeface="ＭＳ Ｐゴシック" charset="-128"/>
              </a:rPr>
              <a:t>Support for expressions as well as names (“post-coordination”)</a:t>
            </a:r>
          </a:p>
          <a:p>
            <a:pPr lvl="1" eaLnBrk="1" hangingPunct="1"/>
            <a:r>
              <a:rPr lang="en-US" sz="2400" dirty="0" smtClean="0">
                <a:cs typeface="ＭＳ Ｐゴシック" charset="-128"/>
              </a:rPr>
              <a:t>Express context</a:t>
            </a:r>
          </a:p>
          <a:p>
            <a:pPr lvl="2" eaLnBrk="1" hangingPunct="1"/>
            <a:r>
              <a:rPr lang="en-US" sz="2000" dirty="0" smtClean="0">
                <a:cs typeface="ＭＳ Ｐゴシック" charset="-128"/>
              </a:rPr>
              <a:t>The “weight of elephants” </a:t>
            </a:r>
            <a:r>
              <a:rPr lang="en-US" sz="2000" dirty="0" err="1" smtClean="0">
                <a:cs typeface="ＭＳ Ｐゴシック" charset="-128"/>
              </a:rPr>
              <a:t>vs</a:t>
            </a:r>
            <a:r>
              <a:rPr lang="en-US" sz="2000" dirty="0" smtClean="0">
                <a:cs typeface="ＭＳ Ｐゴシック" charset="-128"/>
              </a:rPr>
              <a:t> the “weight of mice”</a:t>
            </a:r>
            <a:br>
              <a:rPr lang="en-US" sz="2000" dirty="0" smtClean="0">
                <a:cs typeface="ＭＳ Ｐゴシック" charset="-128"/>
              </a:rPr>
            </a:br>
            <a:r>
              <a:rPr lang="en-US" sz="2000" dirty="0" smtClean="0">
                <a:cs typeface="ＭＳ Ｐゴシック" charset="-128"/>
              </a:rPr>
              <a:t>        “heavy elephant” vs “heavy mouse”</a:t>
            </a:r>
          </a:p>
          <a:p>
            <a:pPr lvl="1" eaLnBrk="1" hangingPunct="1"/>
            <a:r>
              <a:rPr lang="en-US" sz="2400" dirty="0" smtClean="0">
                <a:cs typeface="ＭＳ Ｐゴシック" charset="-128"/>
              </a:rPr>
              <a:t>Coordinate hierarchies and index information, e.g. hierarchies for:</a:t>
            </a:r>
          </a:p>
          <a:p>
            <a:pPr lvl="2" eaLnBrk="1" hangingPunct="1"/>
            <a:r>
              <a:rPr lang="en-US" sz="2000" dirty="0" smtClean="0">
                <a:cs typeface="ＭＳ Ｐゴシック" charset="-128"/>
              </a:rPr>
              <a:t>“</a:t>
            </a:r>
            <a:r>
              <a:rPr lang="en-US" sz="2000" dirty="0" err="1" smtClean="0">
                <a:cs typeface="ＭＳ Ｐゴシック" charset="-128"/>
              </a:rPr>
              <a:t>Cancer”,”Family</a:t>
            </a:r>
            <a:r>
              <a:rPr lang="en-US" sz="2000" dirty="0" smtClean="0">
                <a:cs typeface="ＭＳ Ｐゴシック" charset="-128"/>
              </a:rPr>
              <a:t> history of cancer”,  “Treatment of cancer”, “Risk of cancer”, “Data structure for cancer”, “Data entry form for cancer”,  “Rules for Cancer”,   …</a:t>
            </a:r>
          </a:p>
          <a:p>
            <a:pPr lvl="2" eaLnBrk="1" hangingPunct="1"/>
            <a:r>
              <a:rPr lang="en-US" sz="2200" dirty="0" smtClean="0"/>
              <a:t>How else to get it correct?</a:t>
            </a:r>
          </a:p>
          <a:p>
            <a:pPr eaLnBrk="1" hangingPunct="1"/>
            <a:r>
              <a:rPr lang="en-US" sz="3200" dirty="0" smtClean="0"/>
              <a:t>Quality assurance &amp; explicit meaning</a:t>
            </a:r>
          </a:p>
          <a:p>
            <a:pPr eaLnBrk="1" hangingPunct="1"/>
            <a:r>
              <a:rPr lang="en-US" sz="3200" dirty="0" smtClean="0"/>
              <a:t>Computational tractability</a:t>
            </a:r>
          </a:p>
          <a:p>
            <a:pPr eaLnBrk="1" hangingPunct="1"/>
            <a:r>
              <a:rPr lang="en-US" sz="3200" dirty="0" smtClean="0"/>
              <a:t>A standard</a:t>
            </a:r>
          </a:p>
          <a:p>
            <a:pPr lvl="1" eaLnBrk="1" hangingPunct="1">
              <a:buNone/>
            </a:pPr>
            <a:endParaRPr lang="en-US" sz="2600" dirty="0" smtClean="0"/>
          </a:p>
          <a:p>
            <a:pPr lvl="2" eaLnBrk="1" hangingPunct="1">
              <a:buFont typeface="Arial" charset="0"/>
              <a:buNone/>
            </a:pPr>
            <a:endParaRPr lang="en-US" dirty="0" smtClean="0">
              <a:cs typeface="ＭＳ Ｐゴシック" charset="-12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650240" y="0"/>
            <a:ext cx="12354560" cy="1679787"/>
          </a:xfrm>
          <a:ln/>
        </p:spPr>
        <p:txBody>
          <a:bodyPr rIns="187844"/>
          <a:lstStyle/>
          <a:p>
            <a:r>
              <a:rPr lang="en-US" dirty="0" smtClean="0"/>
              <a:t>Ontologies: </a:t>
            </a:r>
            <a:r>
              <a:rPr lang="en-US" dirty="0"/>
              <a:t>Logic as the clips for </a:t>
            </a:r>
            <a:br>
              <a:rPr lang="en-US" dirty="0"/>
            </a:br>
            <a:r>
              <a:rPr lang="en-US" dirty="0"/>
              <a:t>                    “Conceptual Lego”</a:t>
            </a:r>
          </a:p>
        </p:txBody>
      </p:sp>
      <p:pic>
        <p:nvPicPr>
          <p:cNvPr id="29698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4453" y="2359379"/>
            <a:ext cx="7306169" cy="405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92107" y="1950721"/>
            <a:ext cx="1688818" cy="1822027"/>
            <a:chOff x="0" y="0"/>
            <a:chExt cx="747" cy="806"/>
          </a:xfrm>
        </p:grpSpPr>
        <p:sp>
          <p:nvSpPr>
            <p:cNvPr id="29700" name="Rectangle 4"/>
            <p:cNvSpPr>
              <a:spLocks/>
            </p:cNvSpPr>
            <p:nvPr/>
          </p:nvSpPr>
          <p:spPr bwMode="auto">
            <a:xfrm>
              <a:off x="21" y="0"/>
              <a:ext cx="442" cy="23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56444">
                <a:spcBef>
                  <a:spcPts val="1493"/>
                </a:spcBef>
              </a:pPr>
              <a:r>
                <a:rPr lang="en-US" sz="2600">
                  <a:solidFill>
                    <a:srgbClr val="FFFFFF"/>
                  </a:solidFill>
                  <a:ea typeface="Times New Roman" charset="0"/>
                  <a:cs typeface="Times New Roman" charset="0"/>
                </a:rPr>
                <a:t>hand</a:t>
              </a:r>
            </a:p>
          </p:txBody>
        </p:sp>
        <p:sp>
          <p:nvSpPr>
            <p:cNvPr id="29701" name="Rectangle 5"/>
            <p:cNvSpPr>
              <a:spLocks/>
            </p:cNvSpPr>
            <p:nvPr/>
          </p:nvSpPr>
          <p:spPr bwMode="auto">
            <a:xfrm>
              <a:off x="14" y="292"/>
              <a:ext cx="733" cy="239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56444">
                <a:spcBef>
                  <a:spcPts val="1493"/>
                </a:spcBef>
              </a:pPr>
              <a:r>
                <a:rPr lang="en-US" sz="2600">
                  <a:solidFill>
                    <a:srgbClr val="FFFFFF"/>
                  </a:solidFill>
                  <a:ea typeface="Times New Roman" charset="0"/>
                  <a:cs typeface="Times New Roman" charset="0"/>
                </a:rPr>
                <a:t>extremity</a:t>
              </a:r>
            </a:p>
          </p:txBody>
        </p:sp>
        <p:sp>
          <p:nvSpPr>
            <p:cNvPr id="29702" name="Rectangle 6"/>
            <p:cNvSpPr>
              <a:spLocks/>
            </p:cNvSpPr>
            <p:nvPr/>
          </p:nvSpPr>
          <p:spPr bwMode="auto">
            <a:xfrm>
              <a:off x="0" y="568"/>
              <a:ext cx="733" cy="23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56444">
                <a:spcBef>
                  <a:spcPts val="1493"/>
                </a:spcBef>
              </a:pPr>
              <a:r>
                <a:rPr lang="en-US" sz="2600">
                  <a:solidFill>
                    <a:srgbClr val="FFFFFF"/>
                  </a:solidFill>
                  <a:ea typeface="Times New Roman" charset="0"/>
                  <a:cs typeface="Times New Roman" charset="0"/>
                </a:rPr>
                <a:t>body</a:t>
              </a:r>
            </a:p>
          </p:txBody>
        </p:sp>
      </p:grpSp>
      <p:sp>
        <p:nvSpPr>
          <p:cNvPr id="29703" name="Rectangle 7"/>
          <p:cNvSpPr>
            <a:spLocks/>
          </p:cNvSpPr>
          <p:nvPr/>
        </p:nvSpPr>
        <p:spPr bwMode="auto">
          <a:xfrm>
            <a:off x="1180819" y="5326099"/>
            <a:ext cx="1657209" cy="53960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57797" bIns="0">
            <a:prstTxWarp prst="textNoShape">
              <a:avLst/>
            </a:prstTxWarp>
          </a:bodyPr>
          <a:lstStyle/>
          <a:p>
            <a:pPr marL="56444">
              <a:spcBef>
                <a:spcPts val="1493"/>
              </a:spcBef>
            </a:pPr>
            <a:r>
              <a:rPr lang="en-US" sz="2600">
                <a:solidFill>
                  <a:srgbClr val="FFFFFF"/>
                </a:solidFill>
                <a:ea typeface="Times New Roman" charset="0"/>
                <a:cs typeface="Times New Roman" charset="0"/>
              </a:rPr>
              <a:t>acute</a:t>
            </a:r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1201138" y="4743592"/>
            <a:ext cx="1657209" cy="53960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57797" bIns="0">
            <a:prstTxWarp prst="textNoShape">
              <a:avLst/>
            </a:prstTxWarp>
          </a:bodyPr>
          <a:lstStyle/>
          <a:p>
            <a:pPr marL="56444">
              <a:spcBef>
                <a:spcPts val="1493"/>
              </a:spcBef>
            </a:pPr>
            <a:r>
              <a:rPr lang="en-US" sz="2600">
                <a:solidFill>
                  <a:srgbClr val="FFFFFF"/>
                </a:solidFill>
                <a:ea typeface="Times New Roman" charset="0"/>
                <a:cs typeface="Times New Roman" charset="0"/>
              </a:rPr>
              <a:t>chronic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80819" y="6193086"/>
            <a:ext cx="1657209" cy="934720"/>
            <a:chOff x="0" y="0"/>
            <a:chExt cx="733" cy="413"/>
          </a:xfrm>
        </p:grpSpPr>
        <p:sp>
          <p:nvSpPr>
            <p:cNvPr id="29706" name="Rectangle 10"/>
            <p:cNvSpPr>
              <a:spLocks/>
            </p:cNvSpPr>
            <p:nvPr/>
          </p:nvSpPr>
          <p:spPr bwMode="auto">
            <a:xfrm>
              <a:off x="0" y="0"/>
              <a:ext cx="733" cy="23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56444">
                <a:spcBef>
                  <a:spcPts val="1493"/>
                </a:spcBef>
              </a:pPr>
              <a:r>
                <a:rPr lang="en-US" sz="2600">
                  <a:solidFill>
                    <a:srgbClr val="FFFFFF"/>
                  </a:solidFill>
                  <a:ea typeface="Times New Roman" charset="0"/>
                  <a:cs typeface="Times New Roman" charset="0"/>
                </a:rPr>
                <a:t>abnormal</a:t>
              </a:r>
            </a:p>
          </p:txBody>
        </p:sp>
        <p:sp>
          <p:nvSpPr>
            <p:cNvPr id="29707" name="Rectangle 11"/>
            <p:cNvSpPr>
              <a:spLocks/>
            </p:cNvSpPr>
            <p:nvPr/>
          </p:nvSpPr>
          <p:spPr bwMode="auto">
            <a:xfrm>
              <a:off x="0" y="175"/>
              <a:ext cx="733" cy="239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56444">
                <a:spcBef>
                  <a:spcPts val="1493"/>
                </a:spcBef>
              </a:pPr>
              <a:r>
                <a:rPr lang="en-US" sz="2600">
                  <a:solidFill>
                    <a:srgbClr val="FFFFFF"/>
                  </a:solidFill>
                  <a:ea typeface="Times New Roman" charset="0"/>
                  <a:cs typeface="Times New Roman" charset="0"/>
                </a:rPr>
                <a:t>normal</a:t>
              </a:r>
            </a:p>
          </p:txBody>
        </p:sp>
      </p:grpSp>
      <p:sp>
        <p:nvSpPr>
          <p:cNvPr id="29708" name="Rectangle 12"/>
          <p:cNvSpPr>
            <a:spLocks/>
          </p:cNvSpPr>
          <p:nvPr/>
        </p:nvSpPr>
        <p:spPr bwMode="auto">
          <a:xfrm>
            <a:off x="2528712" y="7477761"/>
            <a:ext cx="1657209" cy="5396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57797" bIns="0">
            <a:prstTxWarp prst="textNoShape">
              <a:avLst/>
            </a:prstTxWarp>
          </a:bodyPr>
          <a:lstStyle/>
          <a:p>
            <a:pPr marL="56444">
              <a:spcBef>
                <a:spcPts val="1493"/>
              </a:spcBef>
            </a:pPr>
            <a:r>
              <a:rPr lang="en-US" sz="2600">
                <a:solidFill>
                  <a:srgbClr val="FFFFFF"/>
                </a:solidFill>
                <a:ea typeface="Times New Roman" charset="0"/>
                <a:cs typeface="Times New Roman" charset="0"/>
              </a:rPr>
              <a:t>ischaemic</a:t>
            </a:r>
          </a:p>
        </p:txBody>
      </p:sp>
      <p:sp>
        <p:nvSpPr>
          <p:cNvPr id="29709" name="Rectangle 13"/>
          <p:cNvSpPr>
            <a:spLocks/>
          </p:cNvSpPr>
          <p:nvPr/>
        </p:nvSpPr>
        <p:spPr bwMode="auto">
          <a:xfrm>
            <a:off x="5985370" y="7096196"/>
            <a:ext cx="1657209" cy="53960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57797" bIns="0">
            <a:prstTxWarp prst="textNoShape">
              <a:avLst/>
            </a:prstTxWarp>
          </a:bodyPr>
          <a:lstStyle/>
          <a:p>
            <a:pPr marL="56444">
              <a:spcBef>
                <a:spcPts val="1493"/>
              </a:spcBef>
            </a:pPr>
            <a:r>
              <a:rPr lang="en-US" sz="2600">
                <a:solidFill>
                  <a:srgbClr val="FFFFFF"/>
                </a:solidFill>
                <a:ea typeface="Times New Roman" charset="0"/>
                <a:cs typeface="Times New Roman" charset="0"/>
              </a:rPr>
              <a:t>deletion</a:t>
            </a:r>
          </a:p>
        </p:txBody>
      </p:sp>
      <p:sp>
        <p:nvSpPr>
          <p:cNvPr id="29710" name="Rectangle 14"/>
          <p:cNvSpPr>
            <a:spLocks/>
          </p:cNvSpPr>
          <p:nvPr/>
        </p:nvSpPr>
        <p:spPr bwMode="auto">
          <a:xfrm>
            <a:off x="11347592" y="6719147"/>
            <a:ext cx="1657209" cy="5396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57797" bIns="0">
            <a:prstTxWarp prst="textNoShape">
              <a:avLst/>
            </a:prstTxWarp>
          </a:bodyPr>
          <a:lstStyle/>
          <a:p>
            <a:pPr marL="56444">
              <a:spcBef>
                <a:spcPts val="1493"/>
              </a:spcBef>
            </a:pPr>
            <a:r>
              <a:rPr lang="en-US" sz="2600">
                <a:solidFill>
                  <a:srgbClr val="FFFFFF"/>
                </a:solidFill>
                <a:ea typeface="Times New Roman" charset="0"/>
                <a:cs typeface="Times New Roman" charset="0"/>
              </a:rPr>
              <a:t>bacterium</a:t>
            </a:r>
          </a:p>
        </p:txBody>
      </p:sp>
      <p:sp>
        <p:nvSpPr>
          <p:cNvPr id="29711" name="Rectangle 15"/>
          <p:cNvSpPr>
            <a:spLocks/>
          </p:cNvSpPr>
          <p:nvPr/>
        </p:nvSpPr>
        <p:spPr bwMode="auto">
          <a:xfrm>
            <a:off x="8012854" y="7141352"/>
            <a:ext cx="2860604" cy="53960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57797" bIns="0">
            <a:prstTxWarp prst="textNoShape">
              <a:avLst/>
            </a:prstTxWarp>
          </a:bodyPr>
          <a:lstStyle/>
          <a:p>
            <a:pPr marL="56444">
              <a:spcBef>
                <a:spcPts val="1493"/>
              </a:spcBef>
            </a:pPr>
            <a:r>
              <a:rPr lang="en-US" sz="2600">
                <a:solidFill>
                  <a:srgbClr val="FFFFFF"/>
                </a:solidFill>
                <a:ea typeface="Times New Roman" charset="0"/>
                <a:cs typeface="Times New Roman" charset="0"/>
              </a:rPr>
              <a:t>polymorphism</a:t>
            </a:r>
          </a:p>
        </p:txBody>
      </p:sp>
      <p:sp>
        <p:nvSpPr>
          <p:cNvPr id="29712" name="Rectangle 16"/>
          <p:cNvSpPr>
            <a:spLocks/>
          </p:cNvSpPr>
          <p:nvPr/>
        </p:nvSpPr>
        <p:spPr bwMode="auto">
          <a:xfrm>
            <a:off x="10620587" y="3251201"/>
            <a:ext cx="1657209" cy="5396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57797" bIns="0">
            <a:prstTxWarp prst="textNoShape">
              <a:avLst/>
            </a:prstTxWarp>
          </a:bodyPr>
          <a:lstStyle/>
          <a:p>
            <a:pPr marL="56444">
              <a:spcBef>
                <a:spcPts val="1493"/>
              </a:spcBef>
            </a:pPr>
            <a:r>
              <a:rPr lang="en-US" sz="2600">
                <a:solidFill>
                  <a:srgbClr val="FFFFFF"/>
                </a:solidFill>
                <a:ea typeface="Times New Roman" charset="0"/>
                <a:cs typeface="Times New Roman" charset="0"/>
              </a:rPr>
              <a:t>cell</a:t>
            </a:r>
          </a:p>
        </p:txBody>
      </p:sp>
      <p:sp>
        <p:nvSpPr>
          <p:cNvPr id="29713" name="Rectangle 17"/>
          <p:cNvSpPr>
            <a:spLocks/>
          </p:cNvSpPr>
          <p:nvPr/>
        </p:nvSpPr>
        <p:spPr bwMode="auto">
          <a:xfrm>
            <a:off x="10620587" y="2059094"/>
            <a:ext cx="1657209" cy="5396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57797" bIns="0">
            <a:prstTxWarp prst="textNoShape">
              <a:avLst/>
            </a:prstTxWarp>
          </a:bodyPr>
          <a:lstStyle/>
          <a:p>
            <a:pPr marL="56444">
              <a:spcBef>
                <a:spcPts val="1493"/>
              </a:spcBef>
            </a:pPr>
            <a:r>
              <a:rPr lang="en-US" sz="2600">
                <a:solidFill>
                  <a:srgbClr val="FFFFFF"/>
                </a:solidFill>
                <a:ea typeface="Times New Roman" charset="0"/>
                <a:cs typeface="Times New Roman" charset="0"/>
              </a:rPr>
              <a:t>protein</a:t>
            </a:r>
          </a:p>
        </p:txBody>
      </p:sp>
      <p:sp>
        <p:nvSpPr>
          <p:cNvPr id="29714" name="Rectangle 18"/>
          <p:cNvSpPr>
            <a:spLocks/>
          </p:cNvSpPr>
          <p:nvPr/>
        </p:nvSpPr>
        <p:spPr bwMode="auto">
          <a:xfrm>
            <a:off x="10837334" y="1408854"/>
            <a:ext cx="1657209" cy="5396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57797" bIns="0">
            <a:prstTxWarp prst="textNoShape">
              <a:avLst/>
            </a:prstTxWarp>
          </a:bodyPr>
          <a:lstStyle/>
          <a:p>
            <a:pPr marL="56444">
              <a:spcBef>
                <a:spcPts val="1493"/>
              </a:spcBef>
            </a:pPr>
            <a:r>
              <a:rPr lang="en-US" sz="2600">
                <a:solidFill>
                  <a:srgbClr val="FFFFFF"/>
                </a:solidFill>
                <a:ea typeface="Times New Roman" charset="0"/>
                <a:cs typeface="Times New Roman" charset="0"/>
              </a:rPr>
              <a:t>gene</a:t>
            </a:r>
          </a:p>
        </p:txBody>
      </p:sp>
      <p:sp>
        <p:nvSpPr>
          <p:cNvPr id="29715" name="Rectangle 19"/>
          <p:cNvSpPr>
            <a:spLocks/>
          </p:cNvSpPr>
          <p:nvPr/>
        </p:nvSpPr>
        <p:spPr bwMode="auto">
          <a:xfrm>
            <a:off x="11347592" y="5418667"/>
            <a:ext cx="1657209" cy="5396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57797" bIns="0">
            <a:prstTxWarp prst="textNoShape">
              <a:avLst/>
            </a:prstTxWarp>
          </a:bodyPr>
          <a:lstStyle/>
          <a:p>
            <a:pPr marL="56444">
              <a:spcBef>
                <a:spcPts val="1493"/>
              </a:spcBef>
            </a:pPr>
            <a:r>
              <a:rPr lang="en-US" sz="2600">
                <a:solidFill>
                  <a:srgbClr val="FFFFFF"/>
                </a:solidFill>
                <a:ea typeface="Times New Roman" charset="0"/>
                <a:cs typeface="Times New Roman" charset="0"/>
              </a:rPr>
              <a:t>infection</a:t>
            </a:r>
          </a:p>
        </p:txBody>
      </p:sp>
      <p:sp>
        <p:nvSpPr>
          <p:cNvPr id="29716" name="Rectangle 20"/>
          <p:cNvSpPr>
            <a:spLocks/>
          </p:cNvSpPr>
          <p:nvPr/>
        </p:nvSpPr>
        <p:spPr bwMode="auto">
          <a:xfrm>
            <a:off x="10848623" y="6068907"/>
            <a:ext cx="2156177" cy="5396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57797" bIns="0">
            <a:prstTxWarp prst="textNoShape">
              <a:avLst/>
            </a:prstTxWarp>
          </a:bodyPr>
          <a:lstStyle/>
          <a:p>
            <a:pPr marL="56444">
              <a:spcBef>
                <a:spcPts val="1493"/>
              </a:spcBef>
            </a:pPr>
            <a:r>
              <a:rPr lang="en-US" sz="2600">
                <a:solidFill>
                  <a:srgbClr val="FFFFFF"/>
                </a:solidFill>
                <a:ea typeface="Times New Roman" charset="0"/>
                <a:cs typeface="Times New Roman" charset="0"/>
              </a:rPr>
              <a:t>inflammation</a:t>
            </a:r>
          </a:p>
        </p:txBody>
      </p:sp>
      <p:sp>
        <p:nvSpPr>
          <p:cNvPr id="29717" name="Rectangle 21"/>
          <p:cNvSpPr>
            <a:spLocks/>
          </p:cNvSpPr>
          <p:nvPr/>
        </p:nvSpPr>
        <p:spPr bwMode="auto">
          <a:xfrm>
            <a:off x="10762828" y="4768427"/>
            <a:ext cx="1657209" cy="5396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57797" bIns="0">
            <a:prstTxWarp prst="textNoShape">
              <a:avLst/>
            </a:prstTxWarp>
          </a:bodyPr>
          <a:lstStyle/>
          <a:p>
            <a:pPr marL="56444">
              <a:spcBef>
                <a:spcPts val="1493"/>
              </a:spcBef>
            </a:pPr>
            <a:r>
              <a:rPr lang="en-US" sz="2600">
                <a:solidFill>
                  <a:srgbClr val="FFFFFF"/>
                </a:solidFill>
                <a:ea typeface="Times New Roman" charset="0"/>
                <a:cs typeface="Times New Roman" charset="0"/>
              </a:rPr>
              <a:t>Lung</a:t>
            </a:r>
          </a:p>
        </p:txBody>
      </p:sp>
      <p:sp>
        <p:nvSpPr>
          <p:cNvPr id="29718" name="Rectangle 22"/>
          <p:cNvSpPr>
            <a:spLocks/>
          </p:cNvSpPr>
          <p:nvPr/>
        </p:nvSpPr>
        <p:spPr bwMode="auto">
          <a:xfrm>
            <a:off x="10765085" y="3901441"/>
            <a:ext cx="1873956" cy="5396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57797" bIns="0">
            <a:prstTxWarp prst="textNoShape">
              <a:avLst/>
            </a:prstTxWarp>
          </a:bodyPr>
          <a:lstStyle/>
          <a:p>
            <a:pPr marL="56444">
              <a:spcBef>
                <a:spcPts val="1493"/>
              </a:spcBef>
            </a:pPr>
            <a:r>
              <a:rPr lang="en-US" sz="2600">
                <a:solidFill>
                  <a:srgbClr val="FFFFFF"/>
                </a:solidFill>
                <a:ea typeface="Times New Roman" charset="0"/>
                <a:cs typeface="Times New Roman" charset="0"/>
              </a:rPr>
              <a:t>expression</a:t>
            </a:r>
          </a:p>
        </p:txBody>
      </p:sp>
      <p:sp>
        <p:nvSpPr>
          <p:cNvPr id="29719" name="Rectangle 23"/>
          <p:cNvSpPr>
            <a:spLocks/>
          </p:cNvSpPr>
          <p:nvPr/>
        </p:nvSpPr>
        <p:spPr bwMode="auto">
          <a:xfrm>
            <a:off x="11054081" y="7477761"/>
            <a:ext cx="1657209" cy="5396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57797" bIns="0">
            <a:prstTxWarp prst="textNoShape">
              <a:avLst/>
            </a:prstTxWarp>
          </a:bodyPr>
          <a:lstStyle/>
          <a:p>
            <a:pPr marL="56444">
              <a:spcBef>
                <a:spcPts val="1493"/>
              </a:spcBef>
            </a:pPr>
            <a:r>
              <a:rPr lang="en-US" sz="2600">
                <a:solidFill>
                  <a:srgbClr val="FFFFFF"/>
                </a:solidFill>
                <a:ea typeface="Times New Roman" charset="0"/>
                <a:cs typeface="Times New Roman" charset="0"/>
              </a:rPr>
              <a:t>virus</a:t>
            </a:r>
          </a:p>
        </p:txBody>
      </p:sp>
      <p:sp>
        <p:nvSpPr>
          <p:cNvPr id="29720" name="Rectangle 24"/>
          <p:cNvSpPr>
            <a:spLocks/>
          </p:cNvSpPr>
          <p:nvPr/>
        </p:nvSpPr>
        <p:spPr bwMode="auto">
          <a:xfrm>
            <a:off x="7802881" y="7802881"/>
            <a:ext cx="2860605" cy="5396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57797" bIns="0">
            <a:prstTxWarp prst="textNoShape">
              <a:avLst/>
            </a:prstTxWarp>
          </a:bodyPr>
          <a:lstStyle/>
          <a:p>
            <a:pPr marL="56444">
              <a:spcBef>
                <a:spcPts val="1493"/>
              </a:spcBef>
            </a:pPr>
            <a:r>
              <a:rPr lang="en-US" sz="2600">
                <a:solidFill>
                  <a:srgbClr val="FFFFFF"/>
                </a:solidFill>
                <a:ea typeface="Times New Roman" charset="0"/>
                <a:cs typeface="Times New Roman" charset="0"/>
              </a:rPr>
              <a:t>mucus</a:t>
            </a:r>
          </a:p>
        </p:txBody>
      </p:sp>
      <p:sp>
        <p:nvSpPr>
          <p:cNvPr id="29721" name="Rectangle 25"/>
          <p:cNvSpPr>
            <a:spLocks/>
          </p:cNvSpPr>
          <p:nvPr/>
        </p:nvSpPr>
        <p:spPr bwMode="auto">
          <a:xfrm>
            <a:off x="10620587" y="2600961"/>
            <a:ext cx="2384213" cy="5396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57797" bIns="0">
            <a:prstTxWarp prst="textNoShape">
              <a:avLst/>
            </a:prstTxWarp>
          </a:bodyPr>
          <a:lstStyle/>
          <a:p>
            <a:pPr marL="56444">
              <a:spcBef>
                <a:spcPts val="1493"/>
              </a:spcBef>
            </a:pPr>
            <a:r>
              <a:rPr lang="en-US" sz="2600">
                <a:solidFill>
                  <a:srgbClr val="FFFFFF"/>
                </a:solidFill>
                <a:ea typeface="Times New Roman" charset="0"/>
                <a:cs typeface="Times New Roman" charset="0"/>
              </a:rPr>
              <a:t>polysacharide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1411112" y="1"/>
            <a:ext cx="11593688" cy="1810738"/>
          </a:xfrm>
          <a:ln/>
        </p:spPr>
        <p:txBody>
          <a:bodyPr rIns="187844"/>
          <a:lstStyle/>
          <a:p>
            <a:pPr algn="ctr"/>
            <a:r>
              <a:rPr lang="en-US"/>
              <a:t>Logic as the clips for </a:t>
            </a:r>
            <a:br>
              <a:rPr lang="en-US"/>
            </a:br>
            <a:r>
              <a:rPr lang="en-US"/>
              <a:t>“Conceptual Lego”</a:t>
            </a:r>
          </a:p>
        </p:txBody>
      </p:sp>
      <p:pic>
        <p:nvPicPr>
          <p:cNvPr id="30722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5075" y="3467947"/>
            <a:ext cx="6068907" cy="455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/>
          </p:cNvSpPr>
          <p:nvPr/>
        </p:nvSpPr>
        <p:spPr bwMode="auto">
          <a:xfrm>
            <a:off x="830862" y="1950720"/>
            <a:ext cx="11921067" cy="9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57797" bIns="0">
            <a:prstTxWarp prst="textNoShape">
              <a:avLst/>
            </a:prstTxWarp>
          </a:bodyPr>
          <a:lstStyle/>
          <a:p>
            <a:pPr marL="56444"/>
            <a:r>
              <a:rPr lang="en-US" sz="2600">
                <a:solidFill>
                  <a:srgbClr val="EAEAEA"/>
                </a:solidFill>
                <a:ea typeface="Times New Roman" charset="0"/>
                <a:cs typeface="Times New Roman" charset="0"/>
              </a:rPr>
              <a:t>“</a:t>
            </a:r>
            <a:r>
              <a:rPr lang="en-US" sz="2800" b="1" i="1">
                <a:solidFill>
                  <a:srgbClr val="FF0000"/>
                </a:solidFill>
                <a:ea typeface="Times New Roman" charset="0"/>
                <a:cs typeface="Times New Roman" charset="0"/>
              </a:rPr>
              <a:t>SNPolymorphism</a:t>
            </a:r>
            <a:r>
              <a:rPr lang="en-US" sz="2800">
                <a:solidFill>
                  <a:srgbClr val="FF0000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800">
                <a:solidFill>
                  <a:srgbClr val="FFFFFF"/>
                </a:solidFill>
                <a:ea typeface="Times New Roman" charset="0"/>
                <a:cs typeface="Times New Roman" charset="0"/>
              </a:rPr>
              <a:t>of</a:t>
            </a:r>
            <a:r>
              <a:rPr lang="en-US" sz="2800" i="1">
                <a:solidFill>
                  <a:srgbClr val="FFFFFF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800" b="1" i="1">
                <a:solidFill>
                  <a:srgbClr val="B4E0E2"/>
                </a:solidFill>
                <a:ea typeface="Times New Roman" charset="0"/>
                <a:cs typeface="Times New Roman" charset="0"/>
              </a:rPr>
              <a:t>CFTRGene</a:t>
            </a:r>
            <a:r>
              <a:rPr lang="en-US" sz="2800">
                <a:solidFill>
                  <a:srgbClr val="FFFFFF"/>
                </a:solidFill>
                <a:ea typeface="Times New Roman" charset="0"/>
                <a:cs typeface="Times New Roman" charset="0"/>
              </a:rPr>
              <a:t> causing </a:t>
            </a:r>
            <a:r>
              <a:rPr lang="en-US" sz="2800" b="1" i="1">
                <a:solidFill>
                  <a:srgbClr val="FCFF00"/>
                </a:solidFill>
                <a:ea typeface="Times New Roman" charset="0"/>
                <a:cs typeface="Times New Roman" charset="0"/>
              </a:rPr>
              <a:t>Defect in MembraneTransport</a:t>
            </a:r>
            <a:r>
              <a:rPr lang="en-US" sz="2800">
                <a:solidFill>
                  <a:srgbClr val="FFFFFF"/>
                </a:solidFill>
                <a:ea typeface="Times New Roman" charset="0"/>
                <a:cs typeface="Times New Roman" charset="0"/>
              </a:rPr>
              <a:t> of </a:t>
            </a:r>
          </a:p>
          <a:p>
            <a:pPr marL="56444"/>
            <a:r>
              <a:rPr lang="en-US" sz="2800" b="1" i="1">
                <a:solidFill>
                  <a:srgbClr val="FF9522"/>
                </a:solidFill>
                <a:ea typeface="Times New Roman" charset="0"/>
                <a:cs typeface="Times New Roman" charset="0"/>
              </a:rPr>
              <a:t>Chloride Ion</a:t>
            </a:r>
            <a:r>
              <a:rPr lang="en-US" sz="2800">
                <a:solidFill>
                  <a:srgbClr val="FFFFFF"/>
                </a:solidFill>
                <a:ea typeface="Times New Roman" charset="0"/>
                <a:cs typeface="Times New Roman" charset="0"/>
              </a:rPr>
              <a:t> causing </a:t>
            </a:r>
            <a:r>
              <a:rPr lang="en-US" sz="2800" b="1" i="1">
                <a:solidFill>
                  <a:srgbClr val="0098FF"/>
                </a:solidFill>
                <a:ea typeface="Times New Roman" charset="0"/>
                <a:cs typeface="Times New Roman" charset="0"/>
              </a:rPr>
              <a:t>Increase</a:t>
            </a:r>
            <a:r>
              <a:rPr lang="en-US" sz="2800">
                <a:solidFill>
                  <a:srgbClr val="FFFFFF"/>
                </a:solidFill>
                <a:ea typeface="Times New Roman" charset="0"/>
                <a:cs typeface="Times New Roman" charset="0"/>
              </a:rPr>
              <a:t> in </a:t>
            </a:r>
            <a:r>
              <a:rPr lang="en-US" sz="2800" b="1" i="1">
                <a:solidFill>
                  <a:srgbClr val="00FF00"/>
                </a:solidFill>
                <a:ea typeface="Times New Roman" charset="0"/>
                <a:cs typeface="Times New Roman" charset="0"/>
              </a:rPr>
              <a:t>Viscosity</a:t>
            </a:r>
            <a:r>
              <a:rPr lang="en-US" sz="2800">
                <a:solidFill>
                  <a:srgbClr val="FFFFFF"/>
                </a:solidFill>
                <a:ea typeface="Times New Roman" charset="0"/>
                <a:cs typeface="Times New Roman" charset="0"/>
              </a:rPr>
              <a:t> of </a:t>
            </a:r>
            <a:r>
              <a:rPr lang="en-US" sz="2800" b="1" i="1">
                <a:solidFill>
                  <a:srgbClr val="FF00CE"/>
                </a:solidFill>
                <a:ea typeface="Times New Roman" charset="0"/>
                <a:cs typeface="Times New Roman" charset="0"/>
              </a:rPr>
              <a:t>Mucus</a:t>
            </a:r>
            <a:r>
              <a:rPr lang="en-US" sz="2800">
                <a:solidFill>
                  <a:srgbClr val="FFFFFF"/>
                </a:solidFill>
                <a:ea typeface="Times New Roman" charset="0"/>
                <a:cs typeface="Times New Roman" charset="0"/>
              </a:rPr>
              <a:t> in </a:t>
            </a:r>
            <a:r>
              <a:rPr lang="en-US" sz="2800" b="1" i="1">
                <a:solidFill>
                  <a:srgbClr val="FDFF8B"/>
                </a:solidFill>
                <a:ea typeface="Times New Roman" charset="0"/>
                <a:cs typeface="Times New Roman" charset="0"/>
              </a:rPr>
              <a:t>CysticFibrosis</a:t>
            </a:r>
            <a:r>
              <a:rPr lang="en-US" sz="2600">
                <a:solidFill>
                  <a:srgbClr val="EAEAEA"/>
                </a:solidFill>
                <a:ea typeface="Times New Roman" charset="0"/>
                <a:cs typeface="Times New Roman" charset="0"/>
              </a:rPr>
              <a:t>…”</a:t>
            </a:r>
          </a:p>
        </p:txBody>
      </p:sp>
      <p:sp>
        <p:nvSpPr>
          <p:cNvPr id="30724" name="Rectangle 4"/>
          <p:cNvSpPr>
            <a:spLocks/>
          </p:cNvSpPr>
          <p:nvPr/>
        </p:nvSpPr>
        <p:spPr bwMode="auto">
          <a:xfrm>
            <a:off x="9620392" y="5147733"/>
            <a:ext cx="3160889" cy="137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57797" bIns="0">
            <a:prstTxWarp prst="textNoShape">
              <a:avLst/>
            </a:prstTxWarp>
          </a:bodyPr>
          <a:lstStyle/>
          <a:p>
            <a:pPr marL="56444"/>
            <a:r>
              <a:rPr lang="en-US" sz="2800" b="1">
                <a:solidFill>
                  <a:srgbClr val="EAEAEA"/>
                </a:solidFill>
                <a:ea typeface="Times New Roman" charset="0"/>
                <a:cs typeface="Times New Roman" charset="0"/>
              </a:rPr>
              <a:t>“</a:t>
            </a:r>
            <a:r>
              <a:rPr lang="en-US" sz="2800" b="1" i="1">
                <a:solidFill>
                  <a:srgbClr val="FCFF00"/>
                </a:solidFill>
                <a:ea typeface="Times New Roman" charset="0"/>
                <a:cs typeface="Times New Roman" charset="0"/>
              </a:rPr>
              <a:t>Hand</a:t>
            </a:r>
            <a:r>
              <a:rPr lang="en-US" sz="2800" b="1">
                <a:solidFill>
                  <a:srgbClr val="EAEAEA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800">
                <a:solidFill>
                  <a:srgbClr val="EAEAEA"/>
                </a:solidFill>
                <a:ea typeface="Times New Roman" charset="0"/>
                <a:cs typeface="Times New Roman" charset="0"/>
              </a:rPr>
              <a:t>which is</a:t>
            </a:r>
            <a:br>
              <a:rPr lang="en-US" sz="2800">
                <a:solidFill>
                  <a:srgbClr val="EAEAEA"/>
                </a:solidFill>
                <a:ea typeface="Times New Roman" charset="0"/>
                <a:cs typeface="Times New Roman" charset="0"/>
              </a:rPr>
            </a:br>
            <a:r>
              <a:rPr lang="en-US" sz="2800" b="1" i="1">
                <a:solidFill>
                  <a:srgbClr val="00FF00"/>
                </a:solidFill>
                <a:ea typeface="Times New Roman" charset="0"/>
                <a:cs typeface="Times New Roman" charset="0"/>
              </a:rPr>
              <a:t>anatomically normal</a:t>
            </a:r>
            <a:r>
              <a:rPr lang="en-US" sz="2800" b="1">
                <a:solidFill>
                  <a:srgbClr val="EAEAEA"/>
                </a:solidFill>
                <a:ea typeface="Times New Roman" charset="0"/>
                <a:cs typeface="Times New Roman" charset="0"/>
              </a:rPr>
              <a:t>”</a:t>
            </a: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2131342" y="3251200"/>
            <a:ext cx="1517227" cy="1192107"/>
          </a:xfrm>
          <a:prstGeom prst="line">
            <a:avLst/>
          </a:prstGeom>
          <a:noFill/>
          <a:ln w="63500">
            <a:solidFill>
              <a:srgbClr val="FF9600"/>
            </a:solidFill>
            <a:round/>
            <a:headEnd/>
            <a:tailEnd type="triangle" w="sm" len="sm"/>
          </a:ln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H="1">
            <a:off x="8525369" y="5635414"/>
            <a:ext cx="1192107" cy="433493"/>
          </a:xfrm>
          <a:prstGeom prst="line">
            <a:avLst/>
          </a:prstGeom>
          <a:noFill/>
          <a:ln w="63500">
            <a:solidFill>
              <a:srgbClr val="FF9600"/>
            </a:solidFill>
            <a:round/>
            <a:headEnd/>
            <a:tailEnd type="triangle" w="sm" len="sm"/>
          </a:ln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8102FA7-682E-654B-B392-314B39AA8939}" type="slidenum">
              <a:rPr lang="en-GB"/>
              <a:pPr/>
              <a:t>18</a:t>
            </a:fld>
            <a:endParaRPr lang="en-GB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84688" y="204788"/>
            <a:ext cx="7545387" cy="1625600"/>
          </a:xfrm>
        </p:spPr>
        <p:txBody>
          <a:bodyPr/>
          <a:lstStyle/>
          <a:p>
            <a:pPr>
              <a:defRPr/>
            </a:pPr>
            <a:r>
              <a:rPr lang="en-GB" sz="3400" dirty="0"/>
              <a:t>Composition:</a:t>
            </a:r>
            <a:br>
              <a:rPr lang="en-GB" sz="3400" dirty="0"/>
            </a:br>
            <a:r>
              <a:rPr lang="en-GB" sz="3400" dirty="0"/>
              <a:t>Building with “Conceptual Lego”</a:t>
            </a:r>
            <a:br>
              <a:rPr lang="en-GB" sz="3400" dirty="0"/>
            </a:br>
            <a:r>
              <a:rPr lang="en-GB" sz="3400" dirty="0"/>
              <a:t>Parallel families of hierarchies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7525" y="1084263"/>
            <a:ext cx="1023938" cy="1920875"/>
            <a:chOff x="901" y="1536"/>
            <a:chExt cx="454" cy="85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12" y="1536"/>
              <a:ext cx="443" cy="453"/>
              <a:chOff x="666" y="2634"/>
              <a:chExt cx="462" cy="510"/>
            </a:xfrm>
          </p:grpSpPr>
          <p:sp>
            <p:nvSpPr>
              <p:cNvPr id="39040" name="Line 5"/>
              <p:cNvSpPr>
                <a:spLocks noChangeShapeType="1"/>
              </p:cNvSpPr>
              <p:nvPr/>
            </p:nvSpPr>
            <p:spPr bwMode="auto">
              <a:xfrm flipH="1">
                <a:off x="894" y="2634"/>
                <a:ext cx="6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41" name="Line 6"/>
              <p:cNvSpPr>
                <a:spLocks noChangeShapeType="1"/>
              </p:cNvSpPr>
              <p:nvPr/>
            </p:nvSpPr>
            <p:spPr bwMode="auto">
              <a:xfrm flipH="1">
                <a:off x="708" y="2652"/>
                <a:ext cx="186" cy="438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42" name="Line 7"/>
              <p:cNvSpPr>
                <a:spLocks noChangeShapeType="1"/>
              </p:cNvSpPr>
              <p:nvPr/>
            </p:nvSpPr>
            <p:spPr bwMode="auto">
              <a:xfrm>
                <a:off x="900" y="2670"/>
                <a:ext cx="102" cy="42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43" name="Line 8"/>
              <p:cNvSpPr>
                <a:spLocks noChangeShapeType="1"/>
              </p:cNvSpPr>
              <p:nvPr/>
            </p:nvSpPr>
            <p:spPr bwMode="auto">
              <a:xfrm>
                <a:off x="912" y="2658"/>
                <a:ext cx="168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44" name="Oval 9"/>
              <p:cNvSpPr>
                <a:spLocks noChangeArrowheads="1"/>
              </p:cNvSpPr>
              <p:nvPr/>
            </p:nvSpPr>
            <p:spPr bwMode="auto">
              <a:xfrm>
                <a:off x="1044" y="3060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45" name="Oval 10"/>
              <p:cNvSpPr>
                <a:spLocks noChangeArrowheads="1"/>
              </p:cNvSpPr>
              <p:nvPr/>
            </p:nvSpPr>
            <p:spPr bwMode="auto">
              <a:xfrm>
                <a:off x="942" y="3024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46" name="Oval 11"/>
              <p:cNvSpPr>
                <a:spLocks noChangeArrowheads="1"/>
              </p:cNvSpPr>
              <p:nvPr/>
            </p:nvSpPr>
            <p:spPr bwMode="auto">
              <a:xfrm>
                <a:off x="84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47" name="Oval 12"/>
              <p:cNvSpPr>
                <a:spLocks noChangeArrowheads="1"/>
              </p:cNvSpPr>
              <p:nvPr/>
            </p:nvSpPr>
            <p:spPr bwMode="auto">
              <a:xfrm>
                <a:off x="66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901" y="1933"/>
              <a:ext cx="442" cy="454"/>
              <a:chOff x="666" y="2634"/>
              <a:chExt cx="462" cy="510"/>
            </a:xfrm>
          </p:grpSpPr>
          <p:sp>
            <p:nvSpPr>
              <p:cNvPr id="39032" name="Line 14"/>
              <p:cNvSpPr>
                <a:spLocks noChangeShapeType="1"/>
              </p:cNvSpPr>
              <p:nvPr/>
            </p:nvSpPr>
            <p:spPr bwMode="auto">
              <a:xfrm flipH="1">
                <a:off x="894" y="2634"/>
                <a:ext cx="6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33" name="Line 15"/>
              <p:cNvSpPr>
                <a:spLocks noChangeShapeType="1"/>
              </p:cNvSpPr>
              <p:nvPr/>
            </p:nvSpPr>
            <p:spPr bwMode="auto">
              <a:xfrm flipH="1">
                <a:off x="708" y="2652"/>
                <a:ext cx="186" cy="438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34" name="Line 16"/>
              <p:cNvSpPr>
                <a:spLocks noChangeShapeType="1"/>
              </p:cNvSpPr>
              <p:nvPr/>
            </p:nvSpPr>
            <p:spPr bwMode="auto">
              <a:xfrm>
                <a:off x="900" y="2670"/>
                <a:ext cx="102" cy="42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35" name="Line 17"/>
              <p:cNvSpPr>
                <a:spLocks noChangeShapeType="1"/>
              </p:cNvSpPr>
              <p:nvPr/>
            </p:nvSpPr>
            <p:spPr bwMode="auto">
              <a:xfrm>
                <a:off x="912" y="2658"/>
                <a:ext cx="168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36" name="Oval 18"/>
              <p:cNvSpPr>
                <a:spLocks noChangeArrowheads="1"/>
              </p:cNvSpPr>
              <p:nvPr/>
            </p:nvSpPr>
            <p:spPr bwMode="auto">
              <a:xfrm>
                <a:off x="1044" y="3060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37" name="Oval 19"/>
              <p:cNvSpPr>
                <a:spLocks noChangeArrowheads="1"/>
              </p:cNvSpPr>
              <p:nvPr/>
            </p:nvSpPr>
            <p:spPr bwMode="auto">
              <a:xfrm>
                <a:off x="942" y="3024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38" name="Oval 20"/>
              <p:cNvSpPr>
                <a:spLocks noChangeArrowheads="1"/>
              </p:cNvSpPr>
              <p:nvPr/>
            </p:nvSpPr>
            <p:spPr bwMode="auto">
              <a:xfrm>
                <a:off x="84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39" name="Oval 21"/>
              <p:cNvSpPr>
                <a:spLocks noChangeArrowheads="1"/>
              </p:cNvSpPr>
              <p:nvPr/>
            </p:nvSpPr>
            <p:spPr bwMode="auto">
              <a:xfrm>
                <a:off x="66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8917" name="Text Box 22"/>
          <p:cNvSpPr txBox="1">
            <a:spLocks noChangeArrowheads="1"/>
          </p:cNvSpPr>
          <p:nvPr/>
        </p:nvSpPr>
        <p:spPr bwMode="auto">
          <a:xfrm>
            <a:off x="2709863" y="541338"/>
            <a:ext cx="1203325" cy="565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2800">
                <a:solidFill>
                  <a:srgbClr val="EAEAEA"/>
                </a:solidFill>
              </a:rPr>
              <a:t>Genes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817813" y="1192213"/>
            <a:ext cx="1025525" cy="1920875"/>
            <a:chOff x="901" y="1536"/>
            <a:chExt cx="454" cy="851"/>
          </a:xfrm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912" y="1536"/>
              <a:ext cx="443" cy="453"/>
              <a:chOff x="666" y="2634"/>
              <a:chExt cx="462" cy="510"/>
            </a:xfrm>
          </p:grpSpPr>
          <p:sp>
            <p:nvSpPr>
              <p:cNvPr id="39022" name="Line 25"/>
              <p:cNvSpPr>
                <a:spLocks noChangeShapeType="1"/>
              </p:cNvSpPr>
              <p:nvPr/>
            </p:nvSpPr>
            <p:spPr bwMode="auto">
              <a:xfrm flipH="1">
                <a:off x="894" y="2634"/>
                <a:ext cx="6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23" name="Line 26"/>
              <p:cNvSpPr>
                <a:spLocks noChangeShapeType="1"/>
              </p:cNvSpPr>
              <p:nvPr/>
            </p:nvSpPr>
            <p:spPr bwMode="auto">
              <a:xfrm flipH="1">
                <a:off x="708" y="2652"/>
                <a:ext cx="186" cy="438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24" name="Line 27"/>
              <p:cNvSpPr>
                <a:spLocks noChangeShapeType="1"/>
              </p:cNvSpPr>
              <p:nvPr/>
            </p:nvSpPr>
            <p:spPr bwMode="auto">
              <a:xfrm>
                <a:off x="900" y="2670"/>
                <a:ext cx="102" cy="42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25" name="Line 28"/>
              <p:cNvSpPr>
                <a:spLocks noChangeShapeType="1"/>
              </p:cNvSpPr>
              <p:nvPr/>
            </p:nvSpPr>
            <p:spPr bwMode="auto">
              <a:xfrm>
                <a:off x="912" y="2658"/>
                <a:ext cx="168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26" name="Oval 29"/>
              <p:cNvSpPr>
                <a:spLocks noChangeArrowheads="1"/>
              </p:cNvSpPr>
              <p:nvPr/>
            </p:nvSpPr>
            <p:spPr bwMode="auto">
              <a:xfrm>
                <a:off x="1044" y="3060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27" name="Oval 30"/>
              <p:cNvSpPr>
                <a:spLocks noChangeArrowheads="1"/>
              </p:cNvSpPr>
              <p:nvPr/>
            </p:nvSpPr>
            <p:spPr bwMode="auto">
              <a:xfrm>
                <a:off x="942" y="3024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28" name="Oval 31"/>
              <p:cNvSpPr>
                <a:spLocks noChangeArrowheads="1"/>
              </p:cNvSpPr>
              <p:nvPr/>
            </p:nvSpPr>
            <p:spPr bwMode="auto">
              <a:xfrm>
                <a:off x="84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29" name="Oval 32"/>
              <p:cNvSpPr>
                <a:spLocks noChangeArrowheads="1"/>
              </p:cNvSpPr>
              <p:nvPr/>
            </p:nvSpPr>
            <p:spPr bwMode="auto">
              <a:xfrm>
                <a:off x="66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901" y="1933"/>
              <a:ext cx="442" cy="454"/>
              <a:chOff x="666" y="2634"/>
              <a:chExt cx="462" cy="510"/>
            </a:xfrm>
          </p:grpSpPr>
          <p:sp>
            <p:nvSpPr>
              <p:cNvPr id="39014" name="Line 34"/>
              <p:cNvSpPr>
                <a:spLocks noChangeShapeType="1"/>
              </p:cNvSpPr>
              <p:nvPr/>
            </p:nvSpPr>
            <p:spPr bwMode="auto">
              <a:xfrm flipH="1">
                <a:off x="894" y="2634"/>
                <a:ext cx="6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15" name="Line 35"/>
              <p:cNvSpPr>
                <a:spLocks noChangeShapeType="1"/>
              </p:cNvSpPr>
              <p:nvPr/>
            </p:nvSpPr>
            <p:spPr bwMode="auto">
              <a:xfrm flipH="1">
                <a:off x="708" y="2652"/>
                <a:ext cx="186" cy="438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16" name="Line 36"/>
              <p:cNvSpPr>
                <a:spLocks noChangeShapeType="1"/>
              </p:cNvSpPr>
              <p:nvPr/>
            </p:nvSpPr>
            <p:spPr bwMode="auto">
              <a:xfrm>
                <a:off x="900" y="2670"/>
                <a:ext cx="102" cy="42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17" name="Line 37"/>
              <p:cNvSpPr>
                <a:spLocks noChangeShapeType="1"/>
              </p:cNvSpPr>
              <p:nvPr/>
            </p:nvSpPr>
            <p:spPr bwMode="auto">
              <a:xfrm>
                <a:off x="912" y="2658"/>
                <a:ext cx="168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18" name="Oval 38"/>
              <p:cNvSpPr>
                <a:spLocks noChangeArrowheads="1"/>
              </p:cNvSpPr>
              <p:nvPr/>
            </p:nvSpPr>
            <p:spPr bwMode="auto">
              <a:xfrm>
                <a:off x="1044" y="3060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19" name="Oval 39"/>
              <p:cNvSpPr>
                <a:spLocks noChangeArrowheads="1"/>
              </p:cNvSpPr>
              <p:nvPr/>
            </p:nvSpPr>
            <p:spPr bwMode="auto">
              <a:xfrm>
                <a:off x="942" y="3024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20" name="Oval 40"/>
              <p:cNvSpPr>
                <a:spLocks noChangeArrowheads="1"/>
              </p:cNvSpPr>
              <p:nvPr/>
            </p:nvSpPr>
            <p:spPr bwMode="auto">
              <a:xfrm>
                <a:off x="84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21" name="Oval 41"/>
              <p:cNvSpPr>
                <a:spLocks noChangeArrowheads="1"/>
              </p:cNvSpPr>
              <p:nvPr/>
            </p:nvSpPr>
            <p:spPr bwMode="auto">
              <a:xfrm>
                <a:off x="66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8919" name="Text Box 42"/>
          <p:cNvSpPr txBox="1">
            <a:spLocks noChangeArrowheads="1"/>
          </p:cNvSpPr>
          <p:nvPr/>
        </p:nvSpPr>
        <p:spPr bwMode="auto">
          <a:xfrm>
            <a:off x="541338" y="433388"/>
            <a:ext cx="1163637" cy="485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2300">
                <a:solidFill>
                  <a:srgbClr val="EAEAEA"/>
                </a:solidFill>
              </a:rPr>
              <a:t>Species</a:t>
            </a:r>
          </a:p>
        </p:txBody>
      </p: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4659313" y="1843088"/>
            <a:ext cx="1111250" cy="2570162"/>
            <a:chOff x="2640" y="1200"/>
            <a:chExt cx="492" cy="1139"/>
          </a:xfrm>
        </p:grpSpPr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2640" y="1488"/>
              <a:ext cx="454" cy="851"/>
              <a:chOff x="901" y="1536"/>
              <a:chExt cx="454" cy="851"/>
            </a:xfrm>
          </p:grpSpPr>
          <p:grpSp>
            <p:nvGrpSpPr>
              <p:cNvPr id="10" name="Group 45"/>
              <p:cNvGrpSpPr>
                <a:grpSpLocks/>
              </p:cNvGrpSpPr>
              <p:nvPr/>
            </p:nvGrpSpPr>
            <p:grpSpPr bwMode="auto">
              <a:xfrm>
                <a:off x="912" y="1536"/>
                <a:ext cx="443" cy="453"/>
                <a:chOff x="666" y="2634"/>
                <a:chExt cx="462" cy="510"/>
              </a:xfrm>
            </p:grpSpPr>
            <p:sp>
              <p:nvSpPr>
                <p:cNvPr id="39004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894" y="2634"/>
                  <a:ext cx="6" cy="444"/>
                </a:xfrm>
                <a:prstGeom prst="line">
                  <a:avLst/>
                </a:prstGeom>
                <a:noFill/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05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708" y="2652"/>
                  <a:ext cx="186" cy="438"/>
                </a:xfrm>
                <a:prstGeom prst="line">
                  <a:avLst/>
                </a:prstGeom>
                <a:noFill/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06" name="Line 48"/>
                <p:cNvSpPr>
                  <a:spLocks noChangeShapeType="1"/>
                </p:cNvSpPr>
                <p:nvPr/>
              </p:nvSpPr>
              <p:spPr bwMode="auto">
                <a:xfrm>
                  <a:off x="900" y="2670"/>
                  <a:ext cx="102" cy="420"/>
                </a:xfrm>
                <a:prstGeom prst="line">
                  <a:avLst/>
                </a:prstGeom>
                <a:noFill/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07" name="Line 49"/>
                <p:cNvSpPr>
                  <a:spLocks noChangeShapeType="1"/>
                </p:cNvSpPr>
                <p:nvPr/>
              </p:nvSpPr>
              <p:spPr bwMode="auto">
                <a:xfrm>
                  <a:off x="912" y="2658"/>
                  <a:ext cx="168" cy="444"/>
                </a:xfrm>
                <a:prstGeom prst="line">
                  <a:avLst/>
                </a:prstGeom>
                <a:noFill/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08" name="Oval 50"/>
                <p:cNvSpPr>
                  <a:spLocks noChangeArrowheads="1"/>
                </p:cNvSpPr>
                <p:nvPr/>
              </p:nvSpPr>
              <p:spPr bwMode="auto">
                <a:xfrm>
                  <a:off x="1044" y="3060"/>
                  <a:ext cx="84" cy="84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09" name="Oval 51"/>
                <p:cNvSpPr>
                  <a:spLocks noChangeArrowheads="1"/>
                </p:cNvSpPr>
                <p:nvPr/>
              </p:nvSpPr>
              <p:spPr bwMode="auto">
                <a:xfrm>
                  <a:off x="942" y="3024"/>
                  <a:ext cx="84" cy="84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10" name="Oval 52"/>
                <p:cNvSpPr>
                  <a:spLocks noChangeArrowheads="1"/>
                </p:cNvSpPr>
                <p:nvPr/>
              </p:nvSpPr>
              <p:spPr bwMode="auto">
                <a:xfrm>
                  <a:off x="846" y="3048"/>
                  <a:ext cx="84" cy="84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11" name="Oval 53"/>
                <p:cNvSpPr>
                  <a:spLocks noChangeArrowheads="1"/>
                </p:cNvSpPr>
                <p:nvPr/>
              </p:nvSpPr>
              <p:spPr bwMode="auto">
                <a:xfrm>
                  <a:off x="666" y="3048"/>
                  <a:ext cx="84" cy="84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54"/>
              <p:cNvGrpSpPr>
                <a:grpSpLocks/>
              </p:cNvGrpSpPr>
              <p:nvPr/>
            </p:nvGrpSpPr>
            <p:grpSpPr bwMode="auto">
              <a:xfrm>
                <a:off x="901" y="1933"/>
                <a:ext cx="442" cy="454"/>
                <a:chOff x="666" y="2634"/>
                <a:chExt cx="462" cy="510"/>
              </a:xfrm>
            </p:grpSpPr>
            <p:sp>
              <p:nvSpPr>
                <p:cNvPr id="38996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894" y="2634"/>
                  <a:ext cx="6" cy="444"/>
                </a:xfrm>
                <a:prstGeom prst="line">
                  <a:avLst/>
                </a:prstGeom>
                <a:noFill/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97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708" y="2652"/>
                  <a:ext cx="186" cy="438"/>
                </a:xfrm>
                <a:prstGeom prst="line">
                  <a:avLst/>
                </a:prstGeom>
                <a:noFill/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98" name="Line 57"/>
                <p:cNvSpPr>
                  <a:spLocks noChangeShapeType="1"/>
                </p:cNvSpPr>
                <p:nvPr/>
              </p:nvSpPr>
              <p:spPr bwMode="auto">
                <a:xfrm>
                  <a:off x="900" y="2670"/>
                  <a:ext cx="102" cy="420"/>
                </a:xfrm>
                <a:prstGeom prst="line">
                  <a:avLst/>
                </a:prstGeom>
                <a:noFill/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99" name="Line 58"/>
                <p:cNvSpPr>
                  <a:spLocks noChangeShapeType="1"/>
                </p:cNvSpPr>
                <p:nvPr/>
              </p:nvSpPr>
              <p:spPr bwMode="auto">
                <a:xfrm>
                  <a:off x="912" y="2658"/>
                  <a:ext cx="168" cy="444"/>
                </a:xfrm>
                <a:prstGeom prst="line">
                  <a:avLst/>
                </a:prstGeom>
                <a:noFill/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00" name="Oval 59"/>
                <p:cNvSpPr>
                  <a:spLocks noChangeArrowheads="1"/>
                </p:cNvSpPr>
                <p:nvPr/>
              </p:nvSpPr>
              <p:spPr bwMode="auto">
                <a:xfrm>
                  <a:off x="1044" y="3060"/>
                  <a:ext cx="84" cy="84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01" name="Oval 60"/>
                <p:cNvSpPr>
                  <a:spLocks noChangeArrowheads="1"/>
                </p:cNvSpPr>
                <p:nvPr/>
              </p:nvSpPr>
              <p:spPr bwMode="auto">
                <a:xfrm>
                  <a:off x="942" y="3024"/>
                  <a:ext cx="84" cy="84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02" name="Oval 61"/>
                <p:cNvSpPr>
                  <a:spLocks noChangeArrowheads="1"/>
                </p:cNvSpPr>
                <p:nvPr/>
              </p:nvSpPr>
              <p:spPr bwMode="auto">
                <a:xfrm>
                  <a:off x="846" y="3048"/>
                  <a:ext cx="84" cy="84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03" name="Oval 62"/>
                <p:cNvSpPr>
                  <a:spLocks noChangeArrowheads="1"/>
                </p:cNvSpPr>
                <p:nvPr/>
              </p:nvSpPr>
              <p:spPr bwMode="auto">
                <a:xfrm>
                  <a:off x="666" y="3048"/>
                  <a:ext cx="84" cy="84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8993" name="Text Box 63"/>
            <p:cNvSpPr txBox="1">
              <a:spLocks noChangeArrowheads="1"/>
            </p:cNvSpPr>
            <p:nvPr/>
          </p:nvSpPr>
          <p:spPr bwMode="auto">
            <a:xfrm>
              <a:off x="2670" y="1200"/>
              <a:ext cx="462" cy="19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300">
                  <a:solidFill>
                    <a:srgbClr val="EAEAEA"/>
                  </a:solidFill>
                </a:rPr>
                <a:t>Protein</a:t>
              </a:r>
            </a:p>
          </p:txBody>
        </p:sp>
      </p:grpSp>
      <p:grpSp>
        <p:nvGrpSpPr>
          <p:cNvPr id="12" name="Group 64"/>
          <p:cNvGrpSpPr>
            <a:grpSpLocks/>
          </p:cNvGrpSpPr>
          <p:nvPr/>
        </p:nvGrpSpPr>
        <p:grpSpPr bwMode="auto">
          <a:xfrm>
            <a:off x="5851525" y="3792538"/>
            <a:ext cx="1025525" cy="1922462"/>
            <a:chOff x="901" y="1536"/>
            <a:chExt cx="454" cy="851"/>
          </a:xfrm>
        </p:grpSpPr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912" y="1536"/>
              <a:ext cx="443" cy="453"/>
              <a:chOff x="666" y="2634"/>
              <a:chExt cx="462" cy="510"/>
            </a:xfrm>
          </p:grpSpPr>
          <p:sp>
            <p:nvSpPr>
              <p:cNvPr id="38984" name="Line 66"/>
              <p:cNvSpPr>
                <a:spLocks noChangeShapeType="1"/>
              </p:cNvSpPr>
              <p:nvPr/>
            </p:nvSpPr>
            <p:spPr bwMode="auto">
              <a:xfrm flipH="1">
                <a:off x="894" y="2634"/>
                <a:ext cx="6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85" name="Line 67"/>
              <p:cNvSpPr>
                <a:spLocks noChangeShapeType="1"/>
              </p:cNvSpPr>
              <p:nvPr/>
            </p:nvSpPr>
            <p:spPr bwMode="auto">
              <a:xfrm flipH="1">
                <a:off x="708" y="2652"/>
                <a:ext cx="186" cy="438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86" name="Line 68"/>
              <p:cNvSpPr>
                <a:spLocks noChangeShapeType="1"/>
              </p:cNvSpPr>
              <p:nvPr/>
            </p:nvSpPr>
            <p:spPr bwMode="auto">
              <a:xfrm>
                <a:off x="900" y="2670"/>
                <a:ext cx="102" cy="42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87" name="Line 69"/>
              <p:cNvSpPr>
                <a:spLocks noChangeShapeType="1"/>
              </p:cNvSpPr>
              <p:nvPr/>
            </p:nvSpPr>
            <p:spPr bwMode="auto">
              <a:xfrm>
                <a:off x="912" y="2658"/>
                <a:ext cx="168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88" name="Oval 70"/>
              <p:cNvSpPr>
                <a:spLocks noChangeArrowheads="1"/>
              </p:cNvSpPr>
              <p:nvPr/>
            </p:nvSpPr>
            <p:spPr bwMode="auto">
              <a:xfrm>
                <a:off x="1044" y="3060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89" name="Oval 71"/>
              <p:cNvSpPr>
                <a:spLocks noChangeArrowheads="1"/>
              </p:cNvSpPr>
              <p:nvPr/>
            </p:nvSpPr>
            <p:spPr bwMode="auto">
              <a:xfrm>
                <a:off x="942" y="3024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90" name="Oval 72"/>
              <p:cNvSpPr>
                <a:spLocks noChangeArrowheads="1"/>
              </p:cNvSpPr>
              <p:nvPr/>
            </p:nvSpPr>
            <p:spPr bwMode="auto">
              <a:xfrm>
                <a:off x="84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91" name="Oval 73"/>
              <p:cNvSpPr>
                <a:spLocks noChangeArrowheads="1"/>
              </p:cNvSpPr>
              <p:nvPr/>
            </p:nvSpPr>
            <p:spPr bwMode="auto">
              <a:xfrm>
                <a:off x="66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74"/>
            <p:cNvGrpSpPr>
              <a:grpSpLocks/>
            </p:cNvGrpSpPr>
            <p:nvPr/>
          </p:nvGrpSpPr>
          <p:grpSpPr bwMode="auto">
            <a:xfrm>
              <a:off x="901" y="1933"/>
              <a:ext cx="442" cy="454"/>
              <a:chOff x="666" y="2634"/>
              <a:chExt cx="462" cy="510"/>
            </a:xfrm>
          </p:grpSpPr>
          <p:sp>
            <p:nvSpPr>
              <p:cNvPr id="38976" name="Line 75"/>
              <p:cNvSpPr>
                <a:spLocks noChangeShapeType="1"/>
              </p:cNvSpPr>
              <p:nvPr/>
            </p:nvSpPr>
            <p:spPr bwMode="auto">
              <a:xfrm flipH="1">
                <a:off x="894" y="2634"/>
                <a:ext cx="6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77" name="Line 76"/>
              <p:cNvSpPr>
                <a:spLocks noChangeShapeType="1"/>
              </p:cNvSpPr>
              <p:nvPr/>
            </p:nvSpPr>
            <p:spPr bwMode="auto">
              <a:xfrm flipH="1">
                <a:off x="708" y="2652"/>
                <a:ext cx="186" cy="438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78" name="Line 77"/>
              <p:cNvSpPr>
                <a:spLocks noChangeShapeType="1"/>
              </p:cNvSpPr>
              <p:nvPr/>
            </p:nvSpPr>
            <p:spPr bwMode="auto">
              <a:xfrm>
                <a:off x="900" y="2670"/>
                <a:ext cx="102" cy="42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79" name="Line 78"/>
              <p:cNvSpPr>
                <a:spLocks noChangeShapeType="1"/>
              </p:cNvSpPr>
              <p:nvPr/>
            </p:nvSpPr>
            <p:spPr bwMode="auto">
              <a:xfrm>
                <a:off x="912" y="2658"/>
                <a:ext cx="168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80" name="Oval 79"/>
              <p:cNvSpPr>
                <a:spLocks noChangeArrowheads="1"/>
              </p:cNvSpPr>
              <p:nvPr/>
            </p:nvSpPr>
            <p:spPr bwMode="auto">
              <a:xfrm>
                <a:off x="1044" y="3060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81" name="Oval 80"/>
              <p:cNvSpPr>
                <a:spLocks noChangeArrowheads="1"/>
              </p:cNvSpPr>
              <p:nvPr/>
            </p:nvSpPr>
            <p:spPr bwMode="auto">
              <a:xfrm>
                <a:off x="942" y="3024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82" name="Oval 81"/>
              <p:cNvSpPr>
                <a:spLocks noChangeArrowheads="1"/>
              </p:cNvSpPr>
              <p:nvPr/>
            </p:nvSpPr>
            <p:spPr bwMode="auto">
              <a:xfrm>
                <a:off x="84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83" name="Oval 82"/>
              <p:cNvSpPr>
                <a:spLocks noChangeArrowheads="1"/>
              </p:cNvSpPr>
              <p:nvPr/>
            </p:nvSpPr>
            <p:spPr bwMode="auto">
              <a:xfrm>
                <a:off x="66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5" name="Group 83"/>
          <p:cNvGrpSpPr>
            <a:grpSpLocks/>
          </p:cNvGrpSpPr>
          <p:nvPr/>
        </p:nvGrpSpPr>
        <p:grpSpPr bwMode="auto">
          <a:xfrm>
            <a:off x="7272338" y="5094288"/>
            <a:ext cx="1025525" cy="1920875"/>
            <a:chOff x="901" y="1536"/>
            <a:chExt cx="454" cy="851"/>
          </a:xfrm>
        </p:grpSpPr>
        <p:grpSp>
          <p:nvGrpSpPr>
            <p:cNvPr id="16" name="Group 84"/>
            <p:cNvGrpSpPr>
              <a:grpSpLocks/>
            </p:cNvGrpSpPr>
            <p:nvPr/>
          </p:nvGrpSpPr>
          <p:grpSpPr bwMode="auto">
            <a:xfrm>
              <a:off x="912" y="1536"/>
              <a:ext cx="443" cy="453"/>
              <a:chOff x="666" y="2634"/>
              <a:chExt cx="462" cy="510"/>
            </a:xfrm>
          </p:grpSpPr>
          <p:sp>
            <p:nvSpPr>
              <p:cNvPr id="38966" name="Line 85"/>
              <p:cNvSpPr>
                <a:spLocks noChangeShapeType="1"/>
              </p:cNvSpPr>
              <p:nvPr/>
            </p:nvSpPr>
            <p:spPr bwMode="auto">
              <a:xfrm flipH="1">
                <a:off x="894" y="2634"/>
                <a:ext cx="6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7" name="Line 86"/>
              <p:cNvSpPr>
                <a:spLocks noChangeShapeType="1"/>
              </p:cNvSpPr>
              <p:nvPr/>
            </p:nvSpPr>
            <p:spPr bwMode="auto">
              <a:xfrm flipH="1">
                <a:off x="708" y="2652"/>
                <a:ext cx="186" cy="438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8" name="Line 87"/>
              <p:cNvSpPr>
                <a:spLocks noChangeShapeType="1"/>
              </p:cNvSpPr>
              <p:nvPr/>
            </p:nvSpPr>
            <p:spPr bwMode="auto">
              <a:xfrm>
                <a:off x="900" y="2670"/>
                <a:ext cx="102" cy="42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9" name="Line 88"/>
              <p:cNvSpPr>
                <a:spLocks noChangeShapeType="1"/>
              </p:cNvSpPr>
              <p:nvPr/>
            </p:nvSpPr>
            <p:spPr bwMode="auto">
              <a:xfrm>
                <a:off x="912" y="2658"/>
                <a:ext cx="168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70" name="Oval 89"/>
              <p:cNvSpPr>
                <a:spLocks noChangeArrowheads="1"/>
              </p:cNvSpPr>
              <p:nvPr/>
            </p:nvSpPr>
            <p:spPr bwMode="auto">
              <a:xfrm>
                <a:off x="1044" y="3060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71" name="Oval 90"/>
              <p:cNvSpPr>
                <a:spLocks noChangeArrowheads="1"/>
              </p:cNvSpPr>
              <p:nvPr/>
            </p:nvSpPr>
            <p:spPr bwMode="auto">
              <a:xfrm>
                <a:off x="942" y="3024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72" name="Oval 91"/>
              <p:cNvSpPr>
                <a:spLocks noChangeArrowheads="1"/>
              </p:cNvSpPr>
              <p:nvPr/>
            </p:nvSpPr>
            <p:spPr bwMode="auto">
              <a:xfrm>
                <a:off x="84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73" name="Oval 92"/>
              <p:cNvSpPr>
                <a:spLocks noChangeArrowheads="1"/>
              </p:cNvSpPr>
              <p:nvPr/>
            </p:nvSpPr>
            <p:spPr bwMode="auto">
              <a:xfrm>
                <a:off x="66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93"/>
            <p:cNvGrpSpPr>
              <a:grpSpLocks/>
            </p:cNvGrpSpPr>
            <p:nvPr/>
          </p:nvGrpSpPr>
          <p:grpSpPr bwMode="auto">
            <a:xfrm>
              <a:off x="901" y="1933"/>
              <a:ext cx="442" cy="454"/>
              <a:chOff x="666" y="2634"/>
              <a:chExt cx="462" cy="510"/>
            </a:xfrm>
          </p:grpSpPr>
          <p:sp>
            <p:nvSpPr>
              <p:cNvPr id="38958" name="Line 94"/>
              <p:cNvSpPr>
                <a:spLocks noChangeShapeType="1"/>
              </p:cNvSpPr>
              <p:nvPr/>
            </p:nvSpPr>
            <p:spPr bwMode="auto">
              <a:xfrm flipH="1">
                <a:off x="894" y="2634"/>
                <a:ext cx="6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59" name="Line 95"/>
              <p:cNvSpPr>
                <a:spLocks noChangeShapeType="1"/>
              </p:cNvSpPr>
              <p:nvPr/>
            </p:nvSpPr>
            <p:spPr bwMode="auto">
              <a:xfrm flipH="1">
                <a:off x="708" y="2652"/>
                <a:ext cx="186" cy="438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0" name="Line 96"/>
              <p:cNvSpPr>
                <a:spLocks noChangeShapeType="1"/>
              </p:cNvSpPr>
              <p:nvPr/>
            </p:nvSpPr>
            <p:spPr bwMode="auto">
              <a:xfrm>
                <a:off x="900" y="2670"/>
                <a:ext cx="102" cy="42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1" name="Line 97"/>
              <p:cNvSpPr>
                <a:spLocks noChangeShapeType="1"/>
              </p:cNvSpPr>
              <p:nvPr/>
            </p:nvSpPr>
            <p:spPr bwMode="auto">
              <a:xfrm>
                <a:off x="912" y="2658"/>
                <a:ext cx="168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2" name="Oval 98"/>
              <p:cNvSpPr>
                <a:spLocks noChangeArrowheads="1"/>
              </p:cNvSpPr>
              <p:nvPr/>
            </p:nvSpPr>
            <p:spPr bwMode="auto">
              <a:xfrm>
                <a:off x="1044" y="3060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3" name="Oval 99"/>
              <p:cNvSpPr>
                <a:spLocks noChangeArrowheads="1"/>
              </p:cNvSpPr>
              <p:nvPr/>
            </p:nvSpPr>
            <p:spPr bwMode="auto">
              <a:xfrm>
                <a:off x="942" y="3024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4" name="Oval 100"/>
              <p:cNvSpPr>
                <a:spLocks noChangeArrowheads="1"/>
              </p:cNvSpPr>
              <p:nvPr/>
            </p:nvSpPr>
            <p:spPr bwMode="auto">
              <a:xfrm>
                <a:off x="84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5" name="Oval 101"/>
              <p:cNvSpPr>
                <a:spLocks noChangeArrowheads="1"/>
              </p:cNvSpPr>
              <p:nvPr/>
            </p:nvSpPr>
            <p:spPr bwMode="auto">
              <a:xfrm>
                <a:off x="66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8923" name="Text Box 102"/>
          <p:cNvSpPr txBox="1">
            <a:spLocks noChangeArrowheads="1"/>
          </p:cNvSpPr>
          <p:nvPr/>
        </p:nvSpPr>
        <p:spPr bwMode="auto">
          <a:xfrm>
            <a:off x="5772150" y="3143250"/>
            <a:ext cx="1314450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2300">
                <a:solidFill>
                  <a:srgbClr val="EAEAEA"/>
                </a:solidFill>
              </a:rPr>
              <a:t>Function</a:t>
            </a:r>
          </a:p>
        </p:txBody>
      </p:sp>
      <p:sp>
        <p:nvSpPr>
          <p:cNvPr id="38924" name="Text Box 103"/>
          <p:cNvSpPr txBox="1">
            <a:spLocks noChangeArrowheads="1"/>
          </p:cNvSpPr>
          <p:nvPr/>
        </p:nvSpPr>
        <p:spPr bwMode="auto">
          <a:xfrm>
            <a:off x="7259638" y="4443413"/>
            <a:ext cx="1181100" cy="485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2300">
                <a:solidFill>
                  <a:srgbClr val="EAEAEA"/>
                </a:solidFill>
              </a:rPr>
              <a:t>Disease</a:t>
            </a:r>
          </a:p>
        </p:txBody>
      </p:sp>
      <p:grpSp>
        <p:nvGrpSpPr>
          <p:cNvPr id="18" name="Group 104"/>
          <p:cNvGrpSpPr>
            <a:grpSpLocks/>
          </p:cNvGrpSpPr>
          <p:nvPr/>
        </p:nvGrpSpPr>
        <p:grpSpPr bwMode="auto">
          <a:xfrm>
            <a:off x="1512888" y="2709863"/>
            <a:ext cx="3273425" cy="3074987"/>
            <a:chOff x="687" y="1200"/>
            <a:chExt cx="1450" cy="1362"/>
          </a:xfrm>
        </p:grpSpPr>
        <p:grpSp>
          <p:nvGrpSpPr>
            <p:cNvPr id="19" name="Group 105"/>
            <p:cNvGrpSpPr>
              <a:grpSpLocks/>
            </p:cNvGrpSpPr>
            <p:nvPr/>
          </p:nvGrpSpPr>
          <p:grpSpPr bwMode="auto">
            <a:xfrm>
              <a:off x="687" y="1200"/>
              <a:ext cx="1450" cy="1362"/>
              <a:chOff x="687" y="1200"/>
              <a:chExt cx="1450" cy="1362"/>
            </a:xfrm>
          </p:grpSpPr>
          <p:grpSp>
            <p:nvGrpSpPr>
              <p:cNvPr id="20" name="Group 106"/>
              <p:cNvGrpSpPr>
                <a:grpSpLocks/>
              </p:cNvGrpSpPr>
              <p:nvPr/>
            </p:nvGrpSpPr>
            <p:grpSpPr bwMode="auto">
              <a:xfrm>
                <a:off x="687" y="1728"/>
                <a:ext cx="1450" cy="834"/>
                <a:chOff x="639" y="2448"/>
                <a:chExt cx="1450" cy="834"/>
              </a:xfrm>
            </p:grpSpPr>
            <p:sp>
              <p:nvSpPr>
                <p:cNvPr id="38953" name="Line 107"/>
                <p:cNvSpPr>
                  <a:spLocks noChangeShapeType="1"/>
                </p:cNvSpPr>
                <p:nvPr/>
              </p:nvSpPr>
              <p:spPr bwMode="auto">
                <a:xfrm>
                  <a:off x="1543" y="2448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54" name="Oval 108"/>
                <p:cNvSpPr>
                  <a:spLocks noChangeArrowheads="1"/>
                </p:cNvSpPr>
                <p:nvPr/>
              </p:nvSpPr>
              <p:spPr bwMode="auto">
                <a:xfrm>
                  <a:off x="1431" y="2784"/>
                  <a:ext cx="224" cy="144"/>
                </a:xfrm>
                <a:prstGeom prst="ellipse">
                  <a:avLst/>
                </a:prstGeom>
                <a:solidFill>
                  <a:srgbClr val="FF9900"/>
                </a:solidFill>
                <a:ln w="28575">
                  <a:solidFill>
                    <a:srgbClr val="FF9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55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639" y="2928"/>
                  <a:ext cx="1450" cy="35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GB" sz="2300">
                      <a:solidFill>
                        <a:srgbClr val="FF9900"/>
                      </a:solidFill>
                    </a:rPr>
                    <a:t>Protein  coded by</a:t>
                  </a:r>
                  <a:br>
                    <a:rPr lang="en-GB" sz="2300">
                      <a:solidFill>
                        <a:srgbClr val="FF9900"/>
                      </a:solidFill>
                    </a:rPr>
                  </a:br>
                  <a:r>
                    <a:rPr lang="en-GB" sz="2300">
                      <a:solidFill>
                        <a:srgbClr val="FF9900"/>
                      </a:solidFill>
                    </a:rPr>
                    <a:t>(CFTRgene &amp; in humans)</a:t>
                  </a:r>
                  <a:endParaRPr lang="en-GB" sz="2300"/>
                </a:p>
              </p:txBody>
            </p:sp>
          </p:grpSp>
          <p:sp>
            <p:nvSpPr>
              <p:cNvPr id="38952" name="Arc 110"/>
              <p:cNvSpPr>
                <a:spLocks/>
              </p:cNvSpPr>
              <p:nvPr/>
            </p:nvSpPr>
            <p:spPr bwMode="auto">
              <a:xfrm rot="8162603">
                <a:off x="1248" y="1200"/>
                <a:ext cx="720" cy="672"/>
              </a:xfrm>
              <a:custGeom>
                <a:avLst/>
                <a:gdLst>
                  <a:gd name="T0" fmla="*/ 0 w 21600"/>
                  <a:gd name="T1" fmla="*/ 0 h 21600"/>
                  <a:gd name="T2" fmla="*/ 24 w 21600"/>
                  <a:gd name="T3" fmla="*/ 21 h 21600"/>
                  <a:gd name="T4" fmla="*/ 0 w 21600"/>
                  <a:gd name="T5" fmla="*/ 2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8950" name="Line 111"/>
            <p:cNvSpPr>
              <a:spLocks noChangeShapeType="1"/>
            </p:cNvSpPr>
            <p:nvPr/>
          </p:nvSpPr>
          <p:spPr bwMode="auto">
            <a:xfrm flipV="1">
              <a:off x="1968" y="1536"/>
              <a:ext cx="144" cy="9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112"/>
          <p:cNvGrpSpPr>
            <a:grpSpLocks/>
          </p:cNvGrpSpPr>
          <p:nvPr/>
        </p:nvGrpSpPr>
        <p:grpSpPr bwMode="auto">
          <a:xfrm>
            <a:off x="1763713" y="3941763"/>
            <a:ext cx="4162425" cy="3348037"/>
            <a:chOff x="781" y="1746"/>
            <a:chExt cx="1844" cy="1483"/>
          </a:xfrm>
        </p:grpSpPr>
        <p:grpSp>
          <p:nvGrpSpPr>
            <p:cNvPr id="22" name="Group 113"/>
            <p:cNvGrpSpPr>
              <a:grpSpLocks/>
            </p:cNvGrpSpPr>
            <p:nvPr/>
          </p:nvGrpSpPr>
          <p:grpSpPr bwMode="auto">
            <a:xfrm>
              <a:off x="781" y="1746"/>
              <a:ext cx="1820" cy="1483"/>
              <a:chOff x="781" y="1746"/>
              <a:chExt cx="1820" cy="1483"/>
            </a:xfrm>
          </p:grpSpPr>
          <p:sp>
            <p:nvSpPr>
              <p:cNvPr id="38944" name="Arc 114"/>
              <p:cNvSpPr>
                <a:spLocks/>
              </p:cNvSpPr>
              <p:nvPr/>
            </p:nvSpPr>
            <p:spPr bwMode="auto">
              <a:xfrm rot="8162603">
                <a:off x="1761" y="1746"/>
                <a:ext cx="720" cy="672"/>
              </a:xfrm>
              <a:custGeom>
                <a:avLst/>
                <a:gdLst>
                  <a:gd name="T0" fmla="*/ 0 w 21600"/>
                  <a:gd name="T1" fmla="*/ 0 h 21600"/>
                  <a:gd name="T2" fmla="*/ 24 w 21600"/>
                  <a:gd name="T3" fmla="*/ 21 h 21600"/>
                  <a:gd name="T4" fmla="*/ 0 w 21600"/>
                  <a:gd name="T5" fmla="*/ 2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3" name="Group 115"/>
              <p:cNvGrpSpPr>
                <a:grpSpLocks/>
              </p:cNvGrpSpPr>
              <p:nvPr/>
            </p:nvGrpSpPr>
            <p:grpSpPr bwMode="auto">
              <a:xfrm>
                <a:off x="781" y="2282"/>
                <a:ext cx="1820" cy="947"/>
                <a:chOff x="781" y="2282"/>
                <a:chExt cx="1820" cy="947"/>
              </a:xfrm>
            </p:grpSpPr>
            <p:sp>
              <p:nvSpPr>
                <p:cNvPr id="38946" name="Line 116"/>
                <p:cNvSpPr>
                  <a:spLocks noChangeShapeType="1"/>
                </p:cNvSpPr>
                <p:nvPr/>
              </p:nvSpPr>
              <p:spPr bwMode="auto">
                <a:xfrm>
                  <a:off x="2135" y="2282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47" name="Oval 117"/>
                <p:cNvSpPr>
                  <a:spLocks noChangeArrowheads="1"/>
                </p:cNvSpPr>
                <p:nvPr/>
              </p:nvSpPr>
              <p:spPr bwMode="auto">
                <a:xfrm>
                  <a:off x="2023" y="2618"/>
                  <a:ext cx="224" cy="144"/>
                </a:xfrm>
                <a:prstGeom prst="ellipse">
                  <a:avLst/>
                </a:prstGeom>
                <a:solidFill>
                  <a:srgbClr val="FF9900"/>
                </a:solidFill>
                <a:ln w="28575">
                  <a:solidFill>
                    <a:srgbClr val="FF9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48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781" y="2718"/>
                  <a:ext cx="1820" cy="51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GB" sz="2300">
                      <a:solidFill>
                        <a:srgbClr val="FF9900"/>
                      </a:solidFill>
                    </a:rPr>
                    <a:t>Membrane transport mediated by</a:t>
                  </a:r>
                  <a:br>
                    <a:rPr lang="en-GB" sz="2300">
                      <a:solidFill>
                        <a:srgbClr val="FF9900"/>
                      </a:solidFill>
                    </a:rPr>
                  </a:br>
                  <a:r>
                    <a:rPr lang="en-GB" sz="2300">
                      <a:solidFill>
                        <a:srgbClr val="FF9900"/>
                      </a:solidFill>
                    </a:rPr>
                    <a:t>  (Protein  coded by</a:t>
                  </a:r>
                  <a:br>
                    <a:rPr lang="en-GB" sz="2300">
                      <a:solidFill>
                        <a:srgbClr val="FF9900"/>
                      </a:solidFill>
                    </a:rPr>
                  </a:br>
                  <a:r>
                    <a:rPr lang="en-GB" sz="2300">
                      <a:solidFill>
                        <a:srgbClr val="FF9900"/>
                      </a:solidFill>
                    </a:rPr>
                    <a:t>    (CFTRgene  in humans))</a:t>
                  </a:r>
                  <a:endParaRPr lang="en-GB" sz="2300"/>
                </a:p>
              </p:txBody>
            </p:sp>
          </p:grpSp>
        </p:grpSp>
        <p:sp>
          <p:nvSpPr>
            <p:cNvPr id="38943" name="Line 119"/>
            <p:cNvSpPr>
              <a:spLocks noChangeShapeType="1"/>
            </p:cNvSpPr>
            <p:nvPr/>
          </p:nvSpPr>
          <p:spPr bwMode="auto">
            <a:xfrm flipV="1">
              <a:off x="2481" y="2082"/>
              <a:ext cx="144" cy="9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120"/>
          <p:cNvGrpSpPr>
            <a:grpSpLocks/>
          </p:cNvGrpSpPr>
          <p:nvPr/>
        </p:nvGrpSpPr>
        <p:grpSpPr bwMode="auto">
          <a:xfrm>
            <a:off x="4049713" y="5310188"/>
            <a:ext cx="6475412" cy="3716337"/>
            <a:chOff x="1794" y="2352"/>
            <a:chExt cx="2868" cy="1646"/>
          </a:xfrm>
        </p:grpSpPr>
        <p:grpSp>
          <p:nvGrpSpPr>
            <p:cNvPr id="25" name="Group 121"/>
            <p:cNvGrpSpPr>
              <a:grpSpLocks/>
            </p:cNvGrpSpPr>
            <p:nvPr/>
          </p:nvGrpSpPr>
          <p:grpSpPr bwMode="auto">
            <a:xfrm>
              <a:off x="1794" y="2352"/>
              <a:ext cx="2868" cy="1646"/>
              <a:chOff x="1794" y="2352"/>
              <a:chExt cx="2868" cy="1646"/>
            </a:xfrm>
          </p:grpSpPr>
          <p:sp>
            <p:nvSpPr>
              <p:cNvPr id="38937" name="Arc 122"/>
              <p:cNvSpPr>
                <a:spLocks/>
              </p:cNvSpPr>
              <p:nvPr/>
            </p:nvSpPr>
            <p:spPr bwMode="auto">
              <a:xfrm rot="8162603">
                <a:off x="2400" y="2352"/>
                <a:ext cx="720" cy="672"/>
              </a:xfrm>
              <a:custGeom>
                <a:avLst/>
                <a:gdLst>
                  <a:gd name="T0" fmla="*/ 0 w 21600"/>
                  <a:gd name="T1" fmla="*/ 0 h 21600"/>
                  <a:gd name="T2" fmla="*/ 24 w 21600"/>
                  <a:gd name="T3" fmla="*/ 21 h 21600"/>
                  <a:gd name="T4" fmla="*/ 0 w 21600"/>
                  <a:gd name="T5" fmla="*/ 2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6" name="Group 123"/>
              <p:cNvGrpSpPr>
                <a:grpSpLocks/>
              </p:cNvGrpSpPr>
              <p:nvPr/>
            </p:nvGrpSpPr>
            <p:grpSpPr bwMode="auto">
              <a:xfrm>
                <a:off x="1794" y="2880"/>
                <a:ext cx="2868" cy="1118"/>
                <a:chOff x="1794" y="2880"/>
                <a:chExt cx="2868" cy="1118"/>
              </a:xfrm>
            </p:grpSpPr>
            <p:sp>
              <p:nvSpPr>
                <p:cNvPr id="38939" name="Line 124"/>
                <p:cNvSpPr>
                  <a:spLocks noChangeShapeType="1"/>
                </p:cNvSpPr>
                <p:nvPr/>
              </p:nvSpPr>
              <p:spPr bwMode="auto">
                <a:xfrm>
                  <a:off x="2771" y="2880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40" name="Oval 125"/>
                <p:cNvSpPr>
                  <a:spLocks noChangeArrowheads="1"/>
                </p:cNvSpPr>
                <p:nvPr/>
              </p:nvSpPr>
              <p:spPr bwMode="auto">
                <a:xfrm>
                  <a:off x="2659" y="3216"/>
                  <a:ext cx="224" cy="144"/>
                </a:xfrm>
                <a:prstGeom prst="ellipse">
                  <a:avLst/>
                </a:prstGeom>
                <a:solidFill>
                  <a:srgbClr val="FF9900"/>
                </a:solidFill>
                <a:ln w="28575">
                  <a:solidFill>
                    <a:srgbClr val="FF9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41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1794" y="3330"/>
                  <a:ext cx="2868" cy="66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GB" sz="2300">
                      <a:solidFill>
                        <a:srgbClr val="FF9900"/>
                      </a:solidFill>
                    </a:rPr>
                    <a:t>Disease  caused by </a:t>
                  </a:r>
                  <a:br>
                    <a:rPr lang="en-GB" sz="2300">
                      <a:solidFill>
                        <a:srgbClr val="FF9900"/>
                      </a:solidFill>
                    </a:rPr>
                  </a:br>
                  <a:r>
                    <a:rPr lang="en-GB" sz="2300">
                      <a:solidFill>
                        <a:srgbClr val="FF9900"/>
                      </a:solidFill>
                    </a:rPr>
                    <a:t> (abnormality  in</a:t>
                  </a:r>
                  <a:br>
                    <a:rPr lang="en-GB" sz="2300">
                      <a:solidFill>
                        <a:srgbClr val="FF9900"/>
                      </a:solidFill>
                    </a:rPr>
                  </a:br>
                  <a:r>
                    <a:rPr lang="en-GB" sz="2300">
                      <a:solidFill>
                        <a:srgbClr val="FF9900"/>
                      </a:solidFill>
                    </a:rPr>
                    <a:t>    (Membrane transport mediated by </a:t>
                  </a:r>
                  <a:br>
                    <a:rPr lang="en-GB" sz="2300">
                      <a:solidFill>
                        <a:srgbClr val="FF9900"/>
                      </a:solidFill>
                    </a:rPr>
                  </a:br>
                  <a:r>
                    <a:rPr lang="en-GB" sz="2300">
                      <a:solidFill>
                        <a:srgbClr val="FF9900"/>
                      </a:solidFill>
                    </a:rPr>
                    <a:t>        (Protein  coded by (CTFR gene &amp; in humans))))</a:t>
                  </a:r>
                  <a:endParaRPr lang="en-GB" sz="2300"/>
                </a:p>
              </p:txBody>
            </p:sp>
          </p:grpSp>
        </p:grpSp>
        <p:sp>
          <p:nvSpPr>
            <p:cNvPr id="38936" name="Line 127"/>
            <p:cNvSpPr>
              <a:spLocks noChangeShapeType="1"/>
            </p:cNvSpPr>
            <p:nvPr/>
          </p:nvSpPr>
          <p:spPr bwMode="auto">
            <a:xfrm flipV="1">
              <a:off x="3120" y="2688"/>
              <a:ext cx="144" cy="9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128"/>
          <p:cNvGrpSpPr>
            <a:grpSpLocks/>
          </p:cNvGrpSpPr>
          <p:nvPr/>
        </p:nvGrpSpPr>
        <p:grpSpPr bwMode="auto">
          <a:xfrm>
            <a:off x="647700" y="1517650"/>
            <a:ext cx="2913063" cy="2505075"/>
            <a:chOff x="287" y="672"/>
            <a:chExt cx="1290" cy="1110"/>
          </a:xfrm>
        </p:grpSpPr>
        <p:sp>
          <p:nvSpPr>
            <p:cNvPr id="38929" name="Line 129"/>
            <p:cNvSpPr>
              <a:spLocks noChangeShapeType="1"/>
            </p:cNvSpPr>
            <p:nvPr/>
          </p:nvSpPr>
          <p:spPr bwMode="auto">
            <a:xfrm flipV="1">
              <a:off x="1344" y="912"/>
              <a:ext cx="144" cy="9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130"/>
            <p:cNvGrpSpPr>
              <a:grpSpLocks/>
            </p:cNvGrpSpPr>
            <p:nvPr/>
          </p:nvGrpSpPr>
          <p:grpSpPr bwMode="auto">
            <a:xfrm>
              <a:off x="287" y="672"/>
              <a:ext cx="1290" cy="1110"/>
              <a:chOff x="239" y="1392"/>
              <a:chExt cx="1290" cy="1110"/>
            </a:xfrm>
          </p:grpSpPr>
          <p:sp>
            <p:nvSpPr>
              <p:cNvPr id="38931" name="Arc 131"/>
              <p:cNvSpPr>
                <a:spLocks/>
              </p:cNvSpPr>
              <p:nvPr/>
            </p:nvSpPr>
            <p:spPr bwMode="auto">
              <a:xfrm rot="8291606">
                <a:off x="720" y="1392"/>
                <a:ext cx="528" cy="528"/>
              </a:xfrm>
              <a:custGeom>
                <a:avLst/>
                <a:gdLst>
                  <a:gd name="T0" fmla="*/ 0 w 21600"/>
                  <a:gd name="T1" fmla="*/ 0 h 21600"/>
                  <a:gd name="T2" fmla="*/ 13 w 21600"/>
                  <a:gd name="T3" fmla="*/ 13 h 21600"/>
                  <a:gd name="T4" fmla="*/ 0 w 21600"/>
                  <a:gd name="T5" fmla="*/ 13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32" name="Line 132"/>
              <p:cNvSpPr>
                <a:spLocks noChangeShapeType="1"/>
              </p:cNvSpPr>
              <p:nvPr/>
            </p:nvSpPr>
            <p:spPr bwMode="auto">
              <a:xfrm>
                <a:off x="983" y="1824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33" name="Oval 133"/>
              <p:cNvSpPr>
                <a:spLocks noChangeArrowheads="1"/>
              </p:cNvSpPr>
              <p:nvPr/>
            </p:nvSpPr>
            <p:spPr bwMode="auto">
              <a:xfrm>
                <a:off x="911" y="2160"/>
                <a:ext cx="144" cy="144"/>
              </a:xfrm>
              <a:prstGeom prst="ellipse">
                <a:avLst/>
              </a:prstGeom>
              <a:solidFill>
                <a:srgbClr val="FF9900"/>
              </a:solidFill>
              <a:ln w="28575">
                <a:solidFill>
                  <a:srgbClr val="FF99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34" name="Text Box 134"/>
              <p:cNvSpPr txBox="1">
                <a:spLocks noChangeArrowheads="1"/>
              </p:cNvSpPr>
              <p:nvPr/>
            </p:nvSpPr>
            <p:spPr bwMode="auto">
              <a:xfrm>
                <a:off x="239" y="2304"/>
                <a:ext cx="1290" cy="19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GB" sz="2300">
                    <a:solidFill>
                      <a:srgbClr val="FF9900"/>
                    </a:solidFill>
                  </a:rPr>
                  <a:t>CFTRGene  in humans</a:t>
                </a:r>
                <a:endParaRPr lang="en-GB" sz="230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1625600" y="200025"/>
            <a:ext cx="9525000" cy="1473200"/>
          </a:xfrm>
          <a:ln/>
        </p:spPr>
        <p:txBody>
          <a:bodyPr rIns="187844"/>
          <a:lstStyle/>
          <a:p>
            <a:pPr marL="0"/>
            <a:r>
              <a:rPr lang="en-US" sz="6400" dirty="0"/>
              <a:t>The exploding </a:t>
            </a:r>
            <a:r>
              <a:rPr lang="en-US" sz="6400" dirty="0" smtClean="0"/>
              <a:t>bicycle</a:t>
            </a:r>
            <a:br>
              <a:rPr lang="en-US" sz="6400" dirty="0" smtClean="0"/>
            </a:br>
            <a:r>
              <a:rPr lang="en-US" sz="2800" dirty="0" smtClean="0"/>
              <a:t>  (thanks to Jeremy Rogers)</a:t>
            </a:r>
            <a:endParaRPr lang="en-US" sz="2800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87844"/>
          <a:lstStyle/>
          <a:p>
            <a:pPr marL="526055" indent="-526055"/>
            <a:r>
              <a:rPr lang="en-US" sz="4000" dirty="0"/>
              <a:t>1972  ICD-9 (E826) 8 </a:t>
            </a:r>
          </a:p>
          <a:p>
            <a:pPr marL="526055" indent="-526055"/>
            <a:r>
              <a:rPr lang="en-US" sz="4000" dirty="0"/>
              <a:t>READ-2 (T30..) 81</a:t>
            </a:r>
          </a:p>
          <a:p>
            <a:pPr marL="526055" indent="-526055"/>
            <a:r>
              <a:rPr lang="en-US" sz="4000" dirty="0"/>
              <a:t>READ-3 87</a:t>
            </a:r>
          </a:p>
          <a:p>
            <a:pPr marL="526055" indent="-526055"/>
            <a:r>
              <a:rPr lang="en-US" sz="4000" dirty="0"/>
              <a:t>1999 ICD-10</a:t>
            </a:r>
            <a:r>
              <a:rPr lang="en-US" sz="4000" dirty="0" smtClean="0"/>
              <a:t> </a:t>
            </a:r>
            <a:r>
              <a:rPr lang="en-US" sz="4000" dirty="0" err="1" smtClean="0"/>
              <a:t>CMA</a:t>
            </a:r>
            <a:r>
              <a:rPr lang="en-US" sz="4000" dirty="0" smtClean="0"/>
              <a:t>…</a:t>
            </a:r>
            <a:r>
              <a:rPr lang="en-US" sz="4000" dirty="0"/>
              <a:t>…</a:t>
            </a:r>
          </a:p>
        </p:txBody>
      </p:sp>
      <p:pic>
        <p:nvPicPr>
          <p:cNvPr id="21507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0854" y="3560516"/>
            <a:ext cx="6484338" cy="545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1" y="0"/>
            <a:ext cx="12445999" cy="1473200"/>
          </a:xfrm>
        </p:spPr>
        <p:txBody>
          <a:bodyPr/>
          <a:lstStyle/>
          <a:p>
            <a:r>
              <a:rPr lang="en-US" dirty="0" smtClean="0"/>
              <a:t>“Terminologies/ontologies”: </a:t>
            </a:r>
            <a:br>
              <a:rPr lang="en-US" dirty="0" smtClean="0"/>
            </a:br>
            <a:r>
              <a:rPr lang="en-US" dirty="0" smtClean="0"/>
              <a:t>  What are they for?</a:t>
            </a:r>
            <a:br>
              <a:rPr lang="en-US" dirty="0" smtClean="0"/>
            </a:b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524000"/>
            <a:ext cx="11709400" cy="68707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To use in information systems</a:t>
            </a:r>
            <a:endParaRPr lang="en-US" dirty="0" smtClean="0"/>
          </a:p>
          <a:p>
            <a:pPr lvl="1"/>
            <a:r>
              <a:rPr lang="en-US" dirty="0" smtClean="0"/>
              <a:t>To support each system’s functionality</a:t>
            </a:r>
          </a:p>
          <a:p>
            <a:pPr lvl="1"/>
            <a:r>
              <a:rPr lang="en-US" dirty="0" smtClean="0"/>
              <a:t>To support interoperability amongst systems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 communicate with people</a:t>
            </a:r>
          </a:p>
          <a:p>
            <a:pPr lvl="1"/>
            <a:r>
              <a:rPr lang="en-US" dirty="0" smtClean="0"/>
              <a:t>Amongst people</a:t>
            </a:r>
          </a:p>
          <a:p>
            <a:pPr lvl="1"/>
            <a:r>
              <a:rPr lang="en-US" dirty="0" smtClean="0"/>
              <a:t>Between informaiton systems and people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 use in:</a:t>
            </a:r>
          </a:p>
          <a:p>
            <a:pPr lvl="1"/>
            <a:r>
              <a:rPr lang="en-US" i="1" dirty="0" smtClean="0"/>
              <a:t>Individual </a:t>
            </a:r>
            <a:r>
              <a:rPr lang="en-US" dirty="0" smtClean="0"/>
              <a:t>patient care</a:t>
            </a:r>
          </a:p>
          <a:p>
            <a:pPr lvl="1"/>
            <a:r>
              <a:rPr lang="en-US" i="1" dirty="0" smtClean="0"/>
              <a:t>Population </a:t>
            </a:r>
            <a:r>
              <a:rPr lang="en-US" dirty="0" smtClean="0"/>
              <a:t>research, management, and public health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92262" y="200025"/>
            <a:ext cx="11082337" cy="1473200"/>
          </a:xfrm>
          <a:ln/>
        </p:spPr>
        <p:txBody>
          <a:bodyPr rIns="187844"/>
          <a:lstStyle/>
          <a:p>
            <a:r>
              <a:rPr lang="en-US" sz="5800" dirty="0"/>
              <a:t>1999 </a:t>
            </a:r>
            <a:r>
              <a:rPr lang="en-US" sz="5800" dirty="0" smtClean="0"/>
              <a:t>ICD10 </a:t>
            </a:r>
            <a:r>
              <a:rPr lang="en-US" sz="5800" dirty="0" err="1" smtClean="0"/>
              <a:t>CMA</a:t>
            </a:r>
            <a:r>
              <a:rPr lang="en-US" sz="5800" dirty="0" smtClean="0"/>
              <a:t>: </a:t>
            </a:r>
            <a:r>
              <a:rPr lang="en-US" sz="5800" dirty="0"/>
              <a:t>587 codes</a:t>
            </a:r>
          </a:p>
        </p:txBody>
      </p:sp>
      <p:sp>
        <p:nvSpPr>
          <p:cNvPr id="22531" name="Rectangle 3"/>
          <p:cNvSpPr>
            <a:spLocks/>
          </p:cNvSpPr>
          <p:nvPr/>
        </p:nvSpPr>
        <p:spPr bwMode="auto">
          <a:xfrm>
            <a:off x="1320800" y="2743200"/>
            <a:ext cx="10578253" cy="4147538"/>
          </a:xfrm>
          <a:prstGeom prst="rect">
            <a:avLst/>
          </a:prstGeom>
          <a:solidFill>
            <a:srgbClr val="77237E"/>
          </a:solidFill>
          <a:ln w="9525">
            <a:noFill/>
            <a:miter lim="800000"/>
            <a:headEnd/>
            <a:tailEnd/>
          </a:ln>
          <a:effectLst>
            <a:outerShdw blurRad="63500" dist="101600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57785" bIns="0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  <a:spcBef>
                <a:spcPts val="1564"/>
              </a:spcBef>
              <a:buClr>
                <a:srgbClr val="6236FF"/>
              </a:buClr>
              <a:buSzPct val="100000"/>
              <a:buFont typeface="Helvetica" charset="0"/>
              <a:buChar char="•"/>
              <a:tabLst>
                <a:tab pos="1436688" algn="l"/>
              </a:tabLst>
            </a:pPr>
            <a:r>
              <a:rPr lang="en-US" sz="2600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V31.22 Occupant of three-wheeled motor vehicle injured </a:t>
            </a:r>
            <a:r>
              <a:rPr lang="en-US" sz="2600" dirty="0" smtClean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</a:t>
            </a:r>
            <a:br>
              <a:rPr lang="en-US" sz="2600" dirty="0" smtClean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600" dirty="0" smtClean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	collision </a:t>
            </a:r>
            <a:r>
              <a:rPr lang="en-US" sz="2600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with pedal cycle, person on outside </a:t>
            </a:r>
            <a:r>
              <a:rPr lang="en-US" sz="2600" dirty="0" smtClean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of</a:t>
            </a:r>
            <a:br>
              <a:rPr lang="en-US" sz="2600" dirty="0" smtClean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600" dirty="0" smtClean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	vehicle</a:t>
            </a:r>
            <a:r>
              <a:rPr lang="en-US" sz="2600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sz="2600" dirty="0" err="1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nontraffic</a:t>
            </a:r>
            <a:r>
              <a:rPr lang="en-US" sz="2600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accident, while working for </a:t>
            </a:r>
            <a:r>
              <a:rPr lang="en-US" sz="2600" dirty="0" smtClean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income</a:t>
            </a:r>
            <a:br>
              <a:rPr lang="en-US" sz="2600" dirty="0" smtClean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endParaRPr lang="en-US" sz="2600" dirty="0" smtClean="0">
              <a:solidFill>
                <a:srgbClr val="FFFFFF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algn="l">
              <a:lnSpc>
                <a:spcPct val="90000"/>
              </a:lnSpc>
              <a:spcBef>
                <a:spcPts val="1564"/>
              </a:spcBef>
              <a:buClr>
                <a:srgbClr val="6236FF"/>
              </a:buClr>
              <a:buSzPct val="100000"/>
              <a:buFont typeface="Helvetica" charset="0"/>
              <a:buChar char="•"/>
              <a:tabLst>
                <a:tab pos="1436688" algn="l"/>
              </a:tabLst>
            </a:pPr>
            <a:r>
              <a:rPr lang="en-US" sz="2600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W65.40 Drowning and submersion while in bath-tub, street </a:t>
            </a:r>
            <a:r>
              <a:rPr lang="en-US" sz="2600" dirty="0" smtClean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and</a:t>
            </a:r>
            <a:br>
              <a:rPr lang="en-US" sz="2600" dirty="0" smtClean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600" dirty="0" smtClean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	highway</a:t>
            </a:r>
            <a:r>
              <a:rPr lang="en-US" sz="2600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while engaged in sports </a:t>
            </a:r>
            <a:r>
              <a:rPr lang="en-US" sz="2600" dirty="0" smtClean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activity</a:t>
            </a:r>
            <a:br>
              <a:rPr lang="en-US" sz="2600" dirty="0" smtClean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endParaRPr lang="en-US" sz="2600" dirty="0" smtClean="0">
              <a:solidFill>
                <a:srgbClr val="FFFFFF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algn="l">
              <a:lnSpc>
                <a:spcPct val="90000"/>
              </a:lnSpc>
              <a:spcBef>
                <a:spcPts val="1564"/>
              </a:spcBef>
              <a:buClr>
                <a:srgbClr val="6236FF"/>
              </a:buClr>
              <a:buSzPct val="100000"/>
              <a:buFont typeface="Helvetica" charset="0"/>
              <a:buChar char="•"/>
              <a:tabLst>
                <a:tab pos="1436688" algn="l"/>
              </a:tabLst>
            </a:pPr>
            <a:r>
              <a:rPr lang="en-US" sz="2600" dirty="0" smtClean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X35.44 </a:t>
            </a:r>
            <a:r>
              <a:rPr lang="en-US" sz="2600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Victim of volcanic eruption, street and highway, </a:t>
            </a:r>
            <a:r>
              <a:rPr lang="en-US" sz="2600" dirty="0" smtClean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while</a:t>
            </a:r>
            <a:br>
              <a:rPr lang="en-US" sz="2600" dirty="0" smtClean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600" dirty="0" smtClean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	resting</a:t>
            </a:r>
            <a:r>
              <a:rPr lang="en-US" sz="2600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sleeping, eating or engaging in other </a:t>
            </a:r>
            <a:r>
              <a:rPr lang="en-US" sz="2600" dirty="0" smtClean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vital</a:t>
            </a:r>
            <a:br>
              <a:rPr lang="en-US" sz="2600" dirty="0" smtClean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600" dirty="0" smtClean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	activities</a:t>
            </a:r>
            <a:endParaRPr lang="en-US" sz="2600" dirty="0">
              <a:solidFill>
                <a:srgbClr val="FFFFFF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262" y="200025"/>
            <a:ext cx="10320337" cy="1473200"/>
          </a:xfrm>
        </p:spPr>
        <p:txBody>
          <a:bodyPr/>
          <a:lstStyle/>
          <a:p>
            <a:r>
              <a:rPr lang="en-US" dirty="0" smtClean="0"/>
              <a:t>I use OWL/</a:t>
            </a:r>
            <a:r>
              <a:rPr lang="en-US" dirty="0" err="1" smtClean="0"/>
              <a:t>DLs</a:t>
            </a:r>
            <a:r>
              <a:rPr lang="en-US" dirty="0" smtClean="0"/>
              <a:t> for many things, but…</a:t>
            </a:r>
            <a:br>
              <a:rPr lang="en-US" dirty="0" smtClean="0"/>
            </a:b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600200"/>
            <a:ext cx="12506325" cy="6870700"/>
          </a:xfrm>
        </p:spPr>
        <p:txBody>
          <a:bodyPr/>
          <a:lstStyle/>
          <a:p>
            <a:r>
              <a:rPr lang="en-US" dirty="0"/>
              <a:t>Not everything written in </a:t>
            </a:r>
            <a:r>
              <a:rPr lang="en-US" dirty="0" smtClean="0"/>
              <a:t>OWL/</a:t>
            </a:r>
            <a:r>
              <a:rPr lang="en-US" dirty="0" err="1" smtClean="0"/>
              <a:t>DLs</a:t>
            </a:r>
            <a:r>
              <a:rPr lang="en-US" dirty="0" smtClean="0"/>
              <a:t> </a:t>
            </a:r>
            <a:r>
              <a:rPr lang="en-US" dirty="0"/>
              <a:t>is an </a:t>
            </a:r>
            <a:r>
              <a:rPr lang="en-US" dirty="0" smtClean="0"/>
              <a:t>ontology</a:t>
            </a:r>
          </a:p>
          <a:p>
            <a:r>
              <a:rPr lang="en-US" dirty="0" smtClean="0"/>
              <a:t>Not </a:t>
            </a:r>
            <a:r>
              <a:rPr lang="en-US" dirty="0"/>
              <a:t>every ontology need be, or can be, written in </a:t>
            </a:r>
            <a:r>
              <a:rPr lang="en-US" dirty="0" smtClean="0"/>
              <a:t>OWL</a:t>
            </a:r>
          </a:p>
          <a:p>
            <a:endParaRPr lang="en-US" dirty="0"/>
          </a:p>
          <a:p>
            <a:r>
              <a:rPr lang="en-US" dirty="0"/>
              <a:t>OWL is a logic language – a subset of First order Logic </a:t>
            </a:r>
          </a:p>
          <a:p>
            <a:pPr lvl="1"/>
            <a:r>
              <a:rPr lang="en-US" dirty="0"/>
              <a:t>Designed to make it easy to represent (aspects of) </a:t>
            </a:r>
            <a:r>
              <a:rPr lang="en-US" dirty="0" smtClean="0"/>
              <a:t>ontologies, but</a:t>
            </a:r>
          </a:p>
          <a:p>
            <a:pPr lvl="2"/>
            <a:r>
              <a:rPr lang="en-US" dirty="0" smtClean="0"/>
              <a:t>Can be </a:t>
            </a:r>
            <a:r>
              <a:rPr lang="en-US" dirty="0"/>
              <a:t>used for other things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Has many limitations</a:t>
            </a:r>
          </a:p>
          <a:p>
            <a:pPr lvl="2"/>
            <a:r>
              <a:rPr lang="en-US" dirty="0" smtClean="0"/>
              <a:t>Has many serious flaws</a:t>
            </a:r>
          </a:p>
          <a:p>
            <a:endParaRPr lang="en-US" dirty="0" smtClean="0"/>
          </a:p>
          <a:p>
            <a:r>
              <a:rPr lang="en-US" dirty="0" smtClean="0"/>
              <a:t>But it is a standard and computationally tractable</a:t>
            </a:r>
          </a:p>
          <a:p>
            <a:pPr lvl="1"/>
            <a:r>
              <a:rPr lang="en-US" dirty="0"/>
              <a:t>Usually worth using a standard</a:t>
            </a:r>
            <a:r>
              <a:rPr lang="en-US" dirty="0" smtClean="0"/>
              <a:t> where you can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Before</a:t>
            </a:r>
            <a:r>
              <a:rPr lang="en-US" dirty="0" smtClean="0"/>
              <a:t> going further: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63600" y="5527675"/>
            <a:ext cx="11506200" cy="2492375"/>
          </a:xfrm>
        </p:spPr>
        <p:txBody>
          <a:bodyPr/>
          <a:lstStyle/>
          <a:p>
            <a:pPr algn="l"/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Brief history of ontologies in information systems, Description logics, OWL </a:t>
            </a:r>
          </a:p>
          <a:p>
            <a:pPr algn="l"/>
            <a:endParaRPr lang="en-US" sz="440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l"/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Some common confusions &amp; misconceptions</a:t>
            </a:r>
          </a:p>
          <a:p>
            <a:pPr algn="l"/>
            <a:endParaRPr lang="en-US" sz="440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l"/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262" y="200025"/>
            <a:ext cx="10396537" cy="1473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ym typeface="Arial" pitchFamily="1" charset="0"/>
              </a:rPr>
              <a:t>Early Knowledge representation</a:t>
            </a:r>
            <a:endParaRPr lang="en-US" dirty="0">
              <a:sym typeface="Arial" pitchFamily="1" charset="0"/>
            </a:endParaRP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1" y="1752600"/>
            <a:ext cx="13004800" cy="8001000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Mid 1980s</a:t>
            </a:r>
            <a:r>
              <a:rPr lang="en-US" dirty="0"/>
              <a:t>, AI toolkits (KEE, ART, </a:t>
            </a:r>
            <a:r>
              <a:rPr lang="en-US" dirty="0" err="1"/>
              <a:t>KnowledgeCraft</a:t>
            </a:r>
            <a:r>
              <a:rPr lang="en-US" dirty="0"/>
              <a:t>…)</a:t>
            </a:r>
          </a:p>
          <a:p>
            <a:pPr lvl="1"/>
            <a:r>
              <a:rPr lang="en-US" dirty="0"/>
              <a:t>Tripartite “Knowledge based systems”</a:t>
            </a:r>
          </a:p>
          <a:p>
            <a:pPr lvl="2"/>
            <a:r>
              <a:rPr lang="en-US" dirty="0"/>
              <a:t>Static knowledge base – Semantic Networks expressed as frames</a:t>
            </a:r>
          </a:p>
          <a:p>
            <a:pPr lvl="3"/>
            <a:r>
              <a:rPr lang="en-US" dirty="0">
                <a:solidFill>
                  <a:srgbClr val="FFFFFF"/>
                </a:solidFill>
              </a:rPr>
              <a:t>Included both “universal” and “particular” knowledge </a:t>
            </a:r>
          </a:p>
          <a:p>
            <a:pPr lvl="2"/>
            <a:r>
              <a:rPr lang="en-US" dirty="0"/>
              <a:t>Rules</a:t>
            </a:r>
          </a:p>
          <a:p>
            <a:pPr lvl="2"/>
            <a:r>
              <a:rPr lang="en-US" dirty="0"/>
              <a:t>Dynamic knowledge base</a:t>
            </a:r>
          </a:p>
          <a:p>
            <a:pPr lvl="2"/>
            <a:r>
              <a:rPr lang="en-US" dirty="0"/>
              <a:t>Plus Metadata, attached procedures, event driven </a:t>
            </a:r>
            <a:r>
              <a:rPr lang="en-US" dirty="0" err="1"/>
              <a:t>UIs</a:t>
            </a:r>
            <a:r>
              <a:rPr lang="en-US" dirty="0"/>
              <a:t>, …</a:t>
            </a:r>
          </a:p>
          <a:p>
            <a:pPr lvl="1">
              <a:buNone/>
            </a:pPr>
            <a:endParaRPr lang="en-US" dirty="0"/>
          </a:p>
          <a:p>
            <a:pPr lvl="1"/>
            <a:r>
              <a:rPr lang="en-US" dirty="0"/>
              <a:t>Addressed good questions in knowledge representation, and gave some good answers, even if sometimes limited</a:t>
            </a:r>
          </a:p>
          <a:p>
            <a:pPr lvl="2"/>
            <a:r>
              <a:rPr lang="en-US" dirty="0"/>
              <a:t>Heuristic</a:t>
            </a:r>
          </a:p>
          <a:p>
            <a:pPr lvl="3"/>
            <a:r>
              <a:rPr lang="en-US" dirty="0"/>
              <a:t>Programming languages rather than </a:t>
            </a:r>
            <a:r>
              <a:rPr lang="en-US" dirty="0" smtClean="0"/>
              <a:t>logics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89CFA69-CC50-D843-863C-2BF5DD0D24F0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" y="200025"/>
            <a:ext cx="12827000" cy="1473200"/>
          </a:xfrm>
        </p:spPr>
        <p:txBody>
          <a:bodyPr/>
          <a:lstStyle/>
          <a:p>
            <a:pPr>
              <a:defRPr/>
            </a:pPr>
            <a:r>
              <a:rPr lang="en-US"/>
              <a:t>… some systems resembled Rube Goldberg  </a:t>
            </a:r>
            <a:br>
              <a:rPr lang="en-US"/>
            </a:br>
            <a:r>
              <a:rPr lang="en-US"/>
              <a:t>    machines</a:t>
            </a: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2695238" y="9299575"/>
            <a:ext cx="495300" cy="520700"/>
          </a:xfrm>
          <a:noFill/>
        </p:spPr>
        <p:txBody>
          <a:bodyPr/>
          <a:lstStyle/>
          <a:p>
            <a:fld id="{81BE7F99-B258-1746-94B1-916F54E2DF73}" type="slidenum">
              <a:rPr lang="en-US"/>
              <a:pPr/>
              <a:t>24</a:t>
            </a:fld>
            <a:endParaRPr lang="en-US"/>
          </a:p>
        </p:txBody>
      </p:sp>
      <p:pic>
        <p:nvPicPr>
          <p:cNvPr id="77828" name="Picture 5" descr="rube-goldberg-machin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1524000"/>
            <a:ext cx="66040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39800" y="4114800"/>
            <a:ext cx="5410200" cy="5410200"/>
            <a:chOff x="7416800" y="4114800"/>
            <a:chExt cx="5410200" cy="5410200"/>
          </a:xfrm>
        </p:grpSpPr>
        <p:sp>
          <p:nvSpPr>
            <p:cNvPr id="77831" name="Rectangle 7"/>
            <p:cNvSpPr>
              <a:spLocks noChangeArrowheads="1"/>
            </p:cNvSpPr>
            <p:nvPr/>
          </p:nvSpPr>
          <p:spPr bwMode="auto">
            <a:xfrm>
              <a:off x="7416800" y="4114800"/>
              <a:ext cx="5410200" cy="54102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7832" name="Picture 6" descr="34hvpj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93000" y="4191000"/>
              <a:ext cx="5267325" cy="526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6731000" y="5715000"/>
            <a:ext cx="6273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3200" dirty="0" smtClean="0">
                <a:solidFill>
                  <a:srgbClr val="FFFFFF"/>
                </a:solidFill>
                <a:latin typeface="+mn-lt"/>
              </a:rPr>
              <a:t>But good enough that still asked:</a:t>
            </a:r>
            <a:br>
              <a:rPr lang="en-US" sz="3200" dirty="0" smtClean="0">
                <a:solidFill>
                  <a:srgbClr val="FFFFFF"/>
                </a:solidFill>
                <a:latin typeface="+mn-lt"/>
              </a:rPr>
            </a:br>
            <a:r>
              <a:rPr lang="en-US" sz="3200" dirty="0" smtClean="0">
                <a:solidFill>
                  <a:srgbClr val="FFFF93"/>
                </a:solidFill>
                <a:latin typeface="+mn-lt"/>
              </a:rPr>
              <a:t>“Why can’t we get back to 1985?”</a:t>
            </a:r>
          </a:p>
          <a:p>
            <a:pPr algn="l">
              <a:defRPr/>
            </a:pPr>
            <a:endParaRPr lang="en-US" sz="3200" dirty="0" smtClean="0">
              <a:solidFill>
                <a:srgbClr val="FFFFFF"/>
              </a:solidFill>
              <a:latin typeface="+mn-lt"/>
            </a:endParaRPr>
          </a:p>
          <a:p>
            <a:pPr lvl="1" algn="l">
              <a:defRPr/>
            </a:pP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Serious question from Zak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Kohane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, top HI researcher, PhD in AI from MIT.</a:t>
            </a:r>
            <a:endParaRPr lang="en-US" sz="2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8200" y="3200400"/>
            <a:ext cx="52715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defRPr/>
            </a:pPr>
            <a:r>
              <a:rPr lang="en-US" sz="3200" dirty="0">
                <a:solidFill>
                  <a:srgbClr val="FFFFFF"/>
                </a:solidFill>
                <a:latin typeface="+mn-lt"/>
              </a:rPr>
              <a:t>Neither complete, decidable</a:t>
            </a:r>
            <a:br>
              <a:rPr lang="en-US" sz="3200" dirty="0">
                <a:solidFill>
                  <a:srgbClr val="FFFFFF"/>
                </a:solidFill>
                <a:latin typeface="+mn-lt"/>
              </a:rPr>
            </a:br>
            <a:r>
              <a:rPr lang="en-US" sz="3200" dirty="0">
                <a:solidFill>
                  <a:srgbClr val="FFFFFF"/>
                </a:solidFill>
                <a:latin typeface="+mn-lt"/>
              </a:rPr>
              <a:t>nor provably sound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262" y="200025"/>
            <a:ext cx="11412537" cy="1473200"/>
          </a:xfrm>
        </p:spPr>
        <p:txBody>
          <a:bodyPr/>
          <a:lstStyle/>
          <a:p>
            <a:r>
              <a:rPr lang="en-US" dirty="0"/>
              <a:t>Knowledge Based Systems co-evolved with</a:t>
            </a:r>
            <a:r>
              <a:rPr lang="en-US" dirty="0" smtClean="0"/>
              <a:t> semantic networks &amp; frames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475" y="2185988"/>
            <a:ext cx="11709400" cy="3452812"/>
          </a:xfrm>
        </p:spPr>
        <p:txBody>
          <a:bodyPr/>
          <a:lstStyle/>
          <a:p>
            <a:r>
              <a:rPr lang="en-US" dirty="0"/>
              <a:t>“Frame” coined by </a:t>
            </a:r>
            <a:r>
              <a:rPr lang="en-US" dirty="0" err="1"/>
              <a:t>Minsky</a:t>
            </a:r>
            <a:r>
              <a:rPr lang="en-US" dirty="0"/>
              <a:t> for computer vision </a:t>
            </a:r>
            <a:r>
              <a:rPr lang="en-US" dirty="0" smtClean="0"/>
              <a:t>but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/>
              <a:t>rapidly adopted by knowledge representation</a:t>
            </a:r>
          </a:p>
          <a:p>
            <a:r>
              <a:rPr lang="en-US" dirty="0"/>
              <a:t>Convenient way to represent Object-Attribute-Value triples &amp; semantic networks</a:t>
            </a:r>
          </a:p>
          <a:p>
            <a:pPr lvl="1"/>
            <a:r>
              <a:rPr lang="en-US" dirty="0"/>
              <a:t>Protégé-frames / OKBS is modern descendant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AB9874-F0AA-CA45-8AEE-299C27D2ACCC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5" name="Picture 4" descr="sem_net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25" y="5867400"/>
            <a:ext cx="3755227" cy="2819400"/>
          </a:xfrm>
          <a:prstGeom prst="rect">
            <a:avLst/>
          </a:prstGeom>
        </p:spPr>
      </p:pic>
      <p:pic>
        <p:nvPicPr>
          <p:cNvPr id="6" name="Picture 5" descr="Semantic-Network-Map-of-Global-Knowledge-Related-Policy-Discour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800" y="5181600"/>
            <a:ext cx="4847951" cy="3276600"/>
          </a:xfrm>
          <a:prstGeom prst="rect">
            <a:avLst/>
          </a:prstGeom>
        </p:spPr>
      </p:pic>
      <p:pic>
        <p:nvPicPr>
          <p:cNvPr id="7" name="Picture 6" descr="semantic-network-imgre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600" y="6476278"/>
            <a:ext cx="4419600" cy="32773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121"/>
            <a:ext cx="13004800" cy="2040128"/>
          </a:xfrm>
        </p:spPr>
        <p:txBody>
          <a:bodyPr/>
          <a:lstStyle/>
          <a:p>
            <a:r>
              <a:rPr lang="en-GB" dirty="0" smtClean="0"/>
              <a:t>But then…Logicians </a:t>
            </a:r>
            <a:r>
              <a:rPr lang="en-GB" dirty="0"/>
              <a:t>asked ‘What’s it mean?’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219200"/>
            <a:ext cx="12522200" cy="815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/>
              <a:t>Questions about  Semantic Networks and Frames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Wood: </a:t>
            </a:r>
            <a:r>
              <a:rPr lang="en-US" i="1" dirty="0"/>
              <a:t>What’s in a Link</a:t>
            </a:r>
            <a:r>
              <a:rPr lang="en-US" dirty="0"/>
              <a:t>; </a:t>
            </a:r>
            <a:r>
              <a:rPr lang="en-US" dirty="0" err="1"/>
              <a:t>Brachman</a:t>
            </a:r>
            <a:r>
              <a:rPr lang="en-US" dirty="0"/>
              <a:t> </a:t>
            </a:r>
            <a:r>
              <a:rPr lang="en-US" i="1" dirty="0"/>
              <a:t>What IS-A is and IS-A isn’t</a:t>
            </a:r>
            <a:r>
              <a:rPr lang="en-US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First </a:t>
            </a:r>
            <a:r>
              <a:rPr lang="en-US" sz="3600" dirty="0" err="1"/>
              <a:t>Formalisation</a:t>
            </a:r>
            <a:r>
              <a:rPr lang="en-US" sz="3600" dirty="0"/>
              <a:t> (1980)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Bobrow</a:t>
            </a:r>
            <a:r>
              <a:rPr lang="en-US" dirty="0"/>
              <a:t> </a:t>
            </a:r>
            <a:r>
              <a:rPr lang="en-US" i="1" dirty="0"/>
              <a:t>KRL</a:t>
            </a:r>
            <a:r>
              <a:rPr lang="en-US" dirty="0"/>
              <a:t>, </a:t>
            </a:r>
            <a:endParaRPr lang="en-US" i="1" dirty="0"/>
          </a:p>
          <a:p>
            <a:pPr lvl="2">
              <a:lnSpc>
                <a:spcPct val="90000"/>
              </a:lnSpc>
            </a:pPr>
            <a:r>
              <a:rPr lang="en-US" i="1" dirty="0"/>
              <a:t>Cognitive Science </a:t>
            </a:r>
            <a:r>
              <a:rPr lang="en-US" i="1" dirty="0" err="1"/>
              <a:t>Vol</a:t>
            </a:r>
            <a:r>
              <a:rPr lang="en-US" i="1" dirty="0"/>
              <a:t> 1 Issue 1 Page 1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Brachman</a:t>
            </a:r>
            <a:r>
              <a:rPr lang="en-US" dirty="0"/>
              <a:t>: </a:t>
            </a:r>
            <a:r>
              <a:rPr lang="en-US" i="1" dirty="0"/>
              <a:t>KL-ONE</a:t>
            </a:r>
          </a:p>
          <a:p>
            <a:pPr lvl="2">
              <a:lnSpc>
                <a:spcPct val="90000"/>
              </a:lnSpc>
            </a:pPr>
            <a:r>
              <a:rPr lang="en-US" i="1" dirty="0"/>
              <a:t>Went on to be the ancestor of </a:t>
            </a:r>
            <a:r>
              <a:rPr lang="en-US" i="1" dirty="0" err="1"/>
              <a:t>DLs</a:t>
            </a:r>
            <a:endParaRPr lang="en-US" i="1" dirty="0"/>
          </a:p>
          <a:p>
            <a:pPr lvl="2">
              <a:lnSpc>
                <a:spcPct val="90000"/>
              </a:lnSpc>
            </a:pPr>
            <a:r>
              <a:rPr lang="en-US" i="1" dirty="0"/>
              <a:t>…of rather its failure stimulated the development of </a:t>
            </a:r>
            <a:r>
              <a:rPr lang="en-US" i="1" dirty="0" err="1"/>
              <a:t>DLs</a:t>
            </a:r>
            <a:endParaRPr lang="en-US" i="1" dirty="0"/>
          </a:p>
          <a:p>
            <a:pPr>
              <a:lnSpc>
                <a:spcPct val="90000"/>
              </a:lnSpc>
            </a:pPr>
            <a:r>
              <a:rPr lang="en-US" sz="3600" dirty="0"/>
              <a:t>All useful systems are intractable</a:t>
            </a:r>
            <a:r>
              <a:rPr lang="en-US" sz="3600" dirty="0" smtClean="0"/>
              <a:t> (1983)</a:t>
            </a:r>
          </a:p>
          <a:p>
            <a:pPr lvl="2">
              <a:lnSpc>
                <a:spcPct val="90000"/>
              </a:lnSpc>
            </a:pPr>
            <a:r>
              <a:rPr lang="en-US" dirty="0" err="1"/>
              <a:t>Brachman</a:t>
            </a:r>
            <a:r>
              <a:rPr lang="en-US" dirty="0"/>
              <a:t> &amp; Levesque: </a:t>
            </a:r>
            <a:r>
              <a:rPr lang="en-US" i="1" dirty="0"/>
              <a:t>A fundamental tradeoff </a:t>
            </a:r>
            <a:r>
              <a:rPr lang="en-US" dirty="0"/>
              <a:t>(AAAI 1983)</a:t>
            </a:r>
            <a:endParaRPr lang="en-US" i="1" dirty="0"/>
          </a:p>
          <a:p>
            <a:pPr lvl="1">
              <a:lnSpc>
                <a:spcPct val="90000"/>
              </a:lnSpc>
            </a:pPr>
            <a:r>
              <a:rPr lang="en-US" sz="3100" dirty="0"/>
              <a:t>Hybrid systems: T-Box and A-Box</a:t>
            </a:r>
          </a:p>
          <a:p>
            <a:pPr lvl="3">
              <a:lnSpc>
                <a:spcPct val="90000"/>
              </a:lnSpc>
            </a:pPr>
            <a:r>
              <a:rPr lang="en-US" sz="2300" dirty="0"/>
              <a:t>Focus on Terminology (T-Box) – </a:t>
            </a:r>
            <a:r>
              <a:rPr lang="en-US" sz="2100" dirty="0"/>
              <a:t> Universal knowledge</a:t>
            </a:r>
          </a:p>
          <a:p>
            <a:pPr lvl="4">
              <a:lnSpc>
                <a:spcPct val="90000"/>
              </a:lnSpc>
            </a:pPr>
            <a:r>
              <a:rPr lang="en-US" sz="1900" dirty="0"/>
              <a:t>Became what we now call “</a:t>
            </a:r>
            <a:r>
              <a:rPr lang="en-US" sz="1900" dirty="0" err="1"/>
              <a:t>Ontology</a:t>
            </a:r>
            <a:r>
              <a:rPr lang="en-US" sz="1900" baseline="-25000" dirty="0" err="1"/>
              <a:t>InformationSystems</a:t>
            </a:r>
            <a:r>
              <a:rPr lang="en-US" sz="1900" dirty="0" err="1"/>
              <a:t>”</a:t>
            </a: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3600" dirty="0"/>
              <a:t>All tractable systems are useless (1987-1990)</a:t>
            </a:r>
            <a:endParaRPr lang="en-US" sz="4100" dirty="0"/>
          </a:p>
          <a:p>
            <a:pPr lvl="2">
              <a:lnSpc>
                <a:spcPct val="90000"/>
              </a:lnSpc>
            </a:pPr>
            <a:r>
              <a:rPr lang="en-US" dirty="0" err="1"/>
              <a:t>Doyl</a:t>
            </a:r>
            <a:r>
              <a:rPr lang="en-US" dirty="0"/>
              <a:t> and </a:t>
            </a:r>
            <a:r>
              <a:rPr lang="en-US" dirty="0" err="1"/>
              <a:t>Patil</a:t>
            </a:r>
            <a:r>
              <a:rPr lang="en-US" dirty="0"/>
              <a:t>: </a:t>
            </a:r>
            <a:r>
              <a:rPr lang="en-US" i="1" dirty="0"/>
              <a:t>Two dogmas of Knowledge Representation AI </a:t>
            </a:r>
            <a:r>
              <a:rPr lang="en-US" i="1" dirty="0" err="1"/>
              <a:t>vol</a:t>
            </a:r>
            <a:r>
              <a:rPr lang="en-US" i="1" dirty="0"/>
              <a:t> 48 pp 261-297 (1991</a:t>
            </a:r>
            <a:r>
              <a:rPr lang="en-US" i="1" dirty="0" smtClean="0"/>
              <a:t>)</a:t>
            </a:r>
            <a:endParaRPr lang="en-US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152400"/>
            <a:ext cx="11158537" cy="1473200"/>
          </a:xfrm>
        </p:spPr>
        <p:txBody>
          <a:bodyPr/>
          <a:lstStyle/>
          <a:p>
            <a:r>
              <a:rPr lang="en-GB"/>
              <a:t>Emergence of DLs and “Tbox” reasoning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1600200"/>
            <a:ext cx="12903200" cy="68707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100" dirty="0"/>
              <a:t>‘Maverick’ </a:t>
            </a:r>
            <a:r>
              <a:rPr lang="en-US" sz="3100" dirty="0" smtClean="0"/>
              <a:t>incomplete but  tractable in practice </a:t>
            </a:r>
            <a:r>
              <a:rPr lang="en-US" sz="3100" dirty="0" err="1" smtClean="0"/>
              <a:t>TBox</a:t>
            </a:r>
            <a:r>
              <a:rPr lang="en-US" sz="3100" dirty="0" smtClean="0"/>
              <a:t>/logic </a:t>
            </a:r>
            <a:r>
              <a:rPr lang="en-US" sz="3100" dirty="0"/>
              <a:t>systems (1985-90)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/>
              <a:t>GRAIL, </a:t>
            </a:r>
            <a:r>
              <a:rPr lang="en-US" sz="2600" dirty="0" err="1"/>
              <a:t>Krep</a:t>
            </a:r>
            <a:r>
              <a:rPr lang="en-US" sz="2600" dirty="0"/>
              <a:t> (SNOMED),</a:t>
            </a:r>
            <a:r>
              <a:rPr lang="en-US" sz="2600" dirty="0" smtClean="0"/>
              <a:t>  LOOM, </a:t>
            </a:r>
            <a:r>
              <a:rPr lang="en-US" sz="2600" dirty="0" err="1" smtClean="0"/>
              <a:t>Cyc</a:t>
            </a:r>
            <a:r>
              <a:rPr lang="en-US" sz="2600" dirty="0" smtClean="0"/>
              <a:t>,…</a:t>
            </a:r>
            <a:r>
              <a:rPr lang="en-US" sz="2600" dirty="0"/>
              <a:t>, 	</a:t>
            </a:r>
            <a:br>
              <a:rPr lang="en-US" sz="2600" dirty="0"/>
            </a:br>
            <a:endParaRPr lang="en-US" sz="3100" dirty="0"/>
          </a:p>
          <a:p>
            <a:pPr>
              <a:lnSpc>
                <a:spcPct val="80000"/>
              </a:lnSpc>
            </a:pPr>
            <a:r>
              <a:rPr lang="en-US" sz="3100" dirty="0"/>
              <a:t>The German School: Description Logics (1988-98)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Complete decidable algorithms using tableaux methods (1991-1992)</a:t>
            </a:r>
          </a:p>
          <a:p>
            <a:pPr lvl="2">
              <a:lnSpc>
                <a:spcPct val="80000"/>
              </a:lnSpc>
            </a:pPr>
            <a:r>
              <a:rPr lang="en-US" sz="2200" dirty="0"/>
              <a:t>Detailed catalogue of complexity  of family – “alphabet soup” of </a:t>
            </a:r>
            <a:r>
              <a:rPr lang="en-US" sz="2200" dirty="0" smtClean="0"/>
              <a:t>logics</a:t>
            </a:r>
          </a:p>
          <a:p>
            <a:pPr lvl="1">
              <a:lnSpc>
                <a:spcPct val="80000"/>
              </a:lnSpc>
            </a:pPr>
            <a:r>
              <a:rPr lang="en-US" sz="2600" dirty="0" err="1" smtClean="0"/>
              <a:t>Horrocks</a:t>
            </a:r>
            <a:r>
              <a:rPr lang="en-US" sz="2600" dirty="0" smtClean="0"/>
              <a:t> (&amp; </a:t>
            </a:r>
            <a:r>
              <a:rPr lang="en-US" sz="2600" dirty="0" err="1" smtClean="0"/>
              <a:t>Nowlan</a:t>
            </a:r>
            <a:r>
              <a:rPr lang="en-US" sz="2600" dirty="0" smtClean="0"/>
              <a:t>): practically tractable even if worst case intractable</a:t>
            </a:r>
          </a:p>
          <a:p>
            <a:pPr lvl="2">
              <a:lnSpc>
                <a:spcPct val="80000"/>
              </a:lnSpc>
            </a:pPr>
            <a:r>
              <a:rPr lang="en-US" sz="2200" dirty="0" smtClean="0"/>
              <a:t> FaCT</a:t>
            </a:r>
            <a:r>
              <a:rPr lang="en-US" sz="2200" baseline="30000" dirty="0" smtClean="0"/>
              <a:t>++</a:t>
            </a:r>
            <a:r>
              <a:rPr lang="en-US" sz="2200" dirty="0" smtClean="0"/>
              <a:t> (1997-2000)</a:t>
            </a:r>
            <a:endParaRPr lang="en-US" sz="2100" dirty="0" smtClean="0"/>
          </a:p>
          <a:p>
            <a:pPr>
              <a:lnSpc>
                <a:spcPct val="80000"/>
              </a:lnSpc>
            </a:pPr>
            <a:r>
              <a:rPr lang="en-US" sz="3100" dirty="0"/>
              <a:t>Emergence of the Semantic Web &amp; </a:t>
            </a:r>
            <a:r>
              <a:rPr lang="en-US" sz="3100" dirty="0" smtClean="0"/>
              <a:t>OWL (2000-2003)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Development of DAML (frames), OIL (</a:t>
            </a:r>
            <a:r>
              <a:rPr lang="en-US" sz="2600" dirty="0" err="1"/>
              <a:t>DLs</a:t>
            </a:r>
            <a:r>
              <a:rPr lang="en-US" sz="2600" dirty="0"/>
              <a:t>) </a:t>
            </a:r>
            <a:r>
              <a:rPr lang="en-US" sz="2600" dirty="0" err="1">
                <a:sym typeface="Wingdings" charset="2"/>
              </a:rPr>
              <a:t></a:t>
            </a:r>
            <a:r>
              <a:rPr lang="en-US" sz="2600" dirty="0">
                <a:sym typeface="Wingdings" charset="2"/>
              </a:rPr>
              <a:t> DAML+OIL </a:t>
            </a:r>
            <a:r>
              <a:rPr lang="en-US" sz="2600" dirty="0" err="1">
                <a:sym typeface="Wingdings" charset="2"/>
              </a:rPr>
              <a:t></a:t>
            </a:r>
            <a:r>
              <a:rPr lang="en-US" sz="2600" dirty="0">
                <a:sym typeface="Wingdings" charset="2"/>
              </a:rPr>
              <a:t> OWL</a:t>
            </a:r>
            <a:r>
              <a:rPr lang="en-US" sz="2600" dirty="0">
                <a:sym typeface="Wingdings"/>
              </a:rPr>
              <a:t> OWL2</a:t>
            </a:r>
            <a:r>
              <a:rPr lang="en-US" sz="2600" dirty="0"/>
              <a:t> </a:t>
            </a:r>
          </a:p>
          <a:p>
            <a:pPr lvl="1">
              <a:lnSpc>
                <a:spcPct val="80000"/>
              </a:lnSpc>
            </a:pPr>
            <a:endParaRPr lang="en-US" sz="2600" dirty="0"/>
          </a:p>
          <a:p>
            <a:pPr>
              <a:lnSpc>
                <a:spcPct val="80000"/>
              </a:lnSpc>
            </a:pPr>
            <a:r>
              <a:rPr lang="en-US" sz="3100" dirty="0"/>
              <a:t>Emergence of</a:t>
            </a:r>
            <a:r>
              <a:rPr lang="en-US" sz="3100" dirty="0" smtClean="0"/>
              <a:t> more tractable </a:t>
            </a:r>
            <a:r>
              <a:rPr lang="en-US" sz="3100" dirty="0"/>
              <a:t>Subsets of </a:t>
            </a:r>
            <a:r>
              <a:rPr lang="en-US" sz="3100" dirty="0" err="1"/>
              <a:t>DLs</a:t>
            </a:r>
            <a:r>
              <a:rPr lang="en-US" sz="3100" dirty="0"/>
              <a:t>/OWL– EL</a:t>
            </a:r>
            <a:r>
              <a:rPr lang="en-US" sz="3100" baseline="30000" dirty="0"/>
              <a:t>++</a:t>
            </a:r>
            <a:r>
              <a:rPr lang="en-US" sz="3100" dirty="0"/>
              <a:t>, Conjunctive queries, … (2005..current)</a:t>
            </a:r>
            <a:endParaRPr lang="en-US" sz="3100" baseline="30000" dirty="0"/>
          </a:p>
          <a:p>
            <a:pPr lvl="1">
              <a:lnSpc>
                <a:spcPct val="80000"/>
              </a:lnSpc>
            </a:pPr>
            <a:r>
              <a:rPr lang="en-US" sz="2500" dirty="0"/>
              <a:t>Roughly what GRAIL and SNOMED had been doing but logically proven</a:t>
            </a:r>
            <a:endParaRPr lang="en-US" sz="2500" dirty="0" smtClean="0"/>
          </a:p>
          <a:p>
            <a:pPr lvl="2">
              <a:lnSpc>
                <a:spcPct val="80000"/>
              </a:lnSpc>
            </a:pPr>
            <a:r>
              <a:rPr lang="en-US" sz="2100" dirty="0" smtClean="0"/>
              <a:t>ELK, SNOROCKET, …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sz="3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00025"/>
            <a:ext cx="12674599" cy="1473200"/>
          </a:xfrm>
        </p:spPr>
        <p:txBody>
          <a:bodyPr/>
          <a:lstStyle/>
          <a:p>
            <a:pPr>
              <a:defRPr/>
            </a:pPr>
            <a:r>
              <a:rPr lang="en-US"/>
              <a:t>…but Description logics are very different from    </a:t>
            </a:r>
            <a:br>
              <a:rPr lang="en-US"/>
            </a:br>
            <a:r>
              <a:rPr lang="en-US"/>
              <a:t>   frames </a:t>
            </a:r>
            <a:r>
              <a:rPr lang="en-US" sz="4000"/>
              <a:t>(even though intended to formalise them)</a:t>
            </a:r>
            <a:r>
              <a:rPr lang="en-US"/>
              <a:t/>
            </a:r>
            <a:br>
              <a:rPr lang="en-US"/>
            </a:br>
            <a:endParaRPr lang="en-US" i="1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54001" y="1981200"/>
            <a:ext cx="12750800" cy="6870700"/>
          </a:xfrm>
        </p:spPr>
        <p:txBody>
          <a:bodyPr/>
          <a:lstStyle/>
          <a:p>
            <a:r>
              <a:rPr lang="en-US" sz="4000"/>
              <a:t>Frames are systems of </a:t>
            </a:r>
            <a:r>
              <a:rPr lang="en-US" sz="4000" i="1">
                <a:solidFill>
                  <a:srgbClr val="00FF00"/>
                </a:solidFill>
              </a:rPr>
              <a:t>Templates </a:t>
            </a:r>
            <a:r>
              <a:rPr lang="en-US" sz="4000"/>
              <a:t/>
            </a:r>
            <a:br>
              <a:rPr lang="en-US" sz="4000"/>
            </a:br>
            <a:r>
              <a:rPr lang="en-US" sz="4000"/>
              <a:t>Description logics/OWL are sets of </a:t>
            </a:r>
            <a:r>
              <a:rPr lang="en-US" sz="4000" i="1">
                <a:solidFill>
                  <a:srgbClr val="FF6600"/>
                </a:solidFill>
              </a:rPr>
              <a:t>Axioms</a:t>
            </a:r>
          </a:p>
          <a:p>
            <a:pPr lvl="1"/>
            <a:r>
              <a:rPr lang="en-US" sz="3600"/>
              <a:t>Failures to realise the difference leeds to confusion</a:t>
            </a:r>
          </a:p>
          <a:p>
            <a:pPr lvl="2"/>
            <a:r>
              <a:rPr lang="en-US" sz="3200"/>
              <a:t>Most SW Engineering paradigms use templates</a:t>
            </a:r>
          </a:p>
          <a:p>
            <a:pPr lvl="3"/>
            <a:r>
              <a:rPr lang="en-US" sz="2800"/>
              <a:t>OO Programming (e.g. Java objects)</a:t>
            </a:r>
          </a:p>
          <a:p>
            <a:pPr lvl="3"/>
            <a:r>
              <a:rPr lang="en-US" sz="2800"/>
              <a:t>UML Class diagrams, Model Driven Architectures (MDA/OMG)</a:t>
            </a:r>
          </a:p>
          <a:p>
            <a:pPr lvl="3"/>
            <a:endParaRPr lang="en-US" sz="2800"/>
          </a:p>
          <a:p>
            <a:pPr lvl="2"/>
            <a:r>
              <a:rPr lang="en-US" sz="3200"/>
              <a:t>Many general knowledge representations use templates</a:t>
            </a:r>
          </a:p>
          <a:p>
            <a:pPr lvl="3"/>
            <a:r>
              <a:rPr lang="en-US" sz="2800"/>
              <a:t>Frames (Protégé frames)</a:t>
            </a:r>
          </a:p>
          <a:p>
            <a:pPr lvl="3"/>
            <a:r>
              <a:rPr lang="en-US" sz="2800"/>
              <a:t>Cannonical Graphs in Sowa’s Conceptual Graphs</a:t>
            </a:r>
          </a:p>
          <a:p>
            <a:pPr lvl="3"/>
            <a:r>
              <a:rPr lang="en-US" sz="2800"/>
              <a:t>RDF(S)  (as usually used)</a:t>
            </a:r>
          </a:p>
          <a:p>
            <a:pPr lvl="3"/>
            <a:r>
              <a:rPr lang="en-US" sz="2800"/>
              <a:t>F-Logic, …</a:t>
            </a:r>
          </a:p>
          <a:p>
            <a:pPr lvl="3"/>
            <a:r>
              <a:rPr lang="en-US" sz="2800"/>
              <a:t>Protocols, guidelines, …</a:t>
            </a:r>
          </a:p>
          <a:p>
            <a:endParaRPr lang="en-US"/>
          </a:p>
          <a:p>
            <a:pPr lvl="3"/>
            <a:endParaRPr lang="en-US"/>
          </a:p>
          <a:p>
            <a:pPr lvl="3"/>
            <a:endParaRPr lang="en-US"/>
          </a:p>
          <a:p>
            <a:pPr lvl="3"/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4754634-71E2-7D42-864B-D5F9550099F7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1473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Templates &amp; Axioms: </a:t>
            </a:r>
            <a:r>
              <a:rPr lang="en-US" i="1" dirty="0"/>
              <a:t>Fundamentally different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254000" y="685800"/>
            <a:ext cx="12446000" cy="8382000"/>
          </a:xfrm>
        </p:spPr>
        <p:txBody>
          <a:bodyPr/>
          <a:lstStyle/>
          <a:p>
            <a:r>
              <a:rPr lang="en-US" sz="3600" dirty="0" smtClean="0">
                <a:solidFill>
                  <a:srgbClr val="00FF00"/>
                </a:solidFill>
              </a:rPr>
              <a:t>Templates permit</a:t>
            </a:r>
          </a:p>
          <a:p>
            <a:pPr lvl="1"/>
            <a:r>
              <a:rPr lang="en-US" sz="2400" dirty="0" smtClean="0"/>
              <a:t>The more you know the more you can say</a:t>
            </a:r>
          </a:p>
          <a:p>
            <a:pPr lvl="2"/>
            <a:r>
              <a:rPr lang="en-US" sz="2000" dirty="0" smtClean="0"/>
              <a:t>If there is no  field/slot in the template you just can’t say it</a:t>
            </a:r>
          </a:p>
          <a:p>
            <a:pPr lvl="1"/>
            <a:r>
              <a:rPr lang="en-US" sz="2400" dirty="0" smtClean="0"/>
              <a:t>Local – changes affect only a class &amp; its descendants</a:t>
            </a:r>
          </a:p>
          <a:p>
            <a:pPr lvl="1"/>
            <a:r>
              <a:rPr lang="en-US" sz="2400" dirty="0" smtClean="0"/>
              <a:t>Closed world - Instance validation natural &amp; local</a:t>
            </a:r>
          </a:p>
          <a:p>
            <a:pPr lvl="2"/>
            <a:r>
              <a:rPr lang="en-US" sz="2000" dirty="0" smtClean="0"/>
              <a:t>Violations of templates </a:t>
            </a:r>
            <a:r>
              <a:rPr lang="en-US" sz="2000" dirty="0" err="1" smtClean="0">
                <a:sym typeface="Wingdings" charset="2"/>
              </a:rPr>
              <a:t></a:t>
            </a:r>
            <a:r>
              <a:rPr lang="en-US" sz="2000" dirty="0" smtClean="0">
                <a:sym typeface="Wingdings" charset="2"/>
              </a:rPr>
              <a:t> </a:t>
            </a:r>
            <a:r>
              <a:rPr lang="en-US" sz="2000" dirty="0" smtClean="0"/>
              <a:t>validation errors (found immediately)</a:t>
            </a:r>
          </a:p>
          <a:p>
            <a:pPr lvl="1"/>
            <a:r>
              <a:rPr lang="en-US" sz="2400" dirty="0" smtClean="0"/>
              <a:t>Over-riding / exceptions are natural  (usually non-monotonic)</a:t>
            </a:r>
          </a:p>
          <a:p>
            <a:pPr lvl="1"/>
            <a:r>
              <a:rPr lang="en-US" sz="2400" dirty="0" smtClean="0"/>
              <a:t>One step development – </a:t>
            </a:r>
            <a:r>
              <a:rPr lang="en-US" sz="2000" dirty="0" smtClean="0">
                <a:solidFill>
                  <a:srgbClr val="FFFFFF"/>
                </a:solidFill>
              </a:rPr>
              <a:t>most consequences immediately visible</a:t>
            </a:r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3600" dirty="0" smtClean="0">
                <a:solidFill>
                  <a:srgbClr val="FF6600"/>
                </a:solidFill>
              </a:rPr>
              <a:t>Axioms </a:t>
            </a:r>
            <a:r>
              <a:rPr lang="en-US" sz="3600" dirty="0">
                <a:solidFill>
                  <a:srgbClr val="FF6600"/>
                </a:solidFill>
              </a:rPr>
              <a:t>restrict</a:t>
            </a:r>
          </a:p>
          <a:p>
            <a:pPr lvl="1"/>
            <a:r>
              <a:rPr lang="en-US" sz="2400" dirty="0"/>
              <a:t>The more you know the less you can say</a:t>
            </a:r>
          </a:p>
          <a:p>
            <a:pPr lvl="2"/>
            <a:r>
              <a:rPr lang="en-US" sz="2000" dirty="0"/>
              <a:t>If there are no axioms, you can say anything</a:t>
            </a:r>
            <a:endParaRPr lang="en-US" sz="2000" dirty="0" smtClean="0"/>
          </a:p>
          <a:p>
            <a:pPr lvl="1"/>
            <a:r>
              <a:rPr lang="en-US" sz="2400" dirty="0" smtClean="0"/>
              <a:t>Global </a:t>
            </a:r>
            <a:r>
              <a:rPr lang="en-US" sz="2400" dirty="0"/>
              <a:t>– any change can affect anything anywhere</a:t>
            </a:r>
            <a:endParaRPr lang="en-US" sz="2400" dirty="0" smtClean="0"/>
          </a:p>
          <a:p>
            <a:pPr lvl="1"/>
            <a:r>
              <a:rPr lang="en-US" sz="2400" dirty="0" smtClean="0"/>
              <a:t>Open world </a:t>
            </a:r>
          </a:p>
          <a:p>
            <a:pPr lvl="2"/>
            <a:r>
              <a:rPr lang="en-US" sz="2000" dirty="0" smtClean="0"/>
              <a:t>Violations </a:t>
            </a:r>
            <a:r>
              <a:rPr lang="en-US" sz="2000" dirty="0"/>
              <a:t>of axioms </a:t>
            </a:r>
            <a:r>
              <a:rPr lang="en-US" sz="2000" dirty="0" err="1">
                <a:sym typeface="Wingdings" charset="2"/>
              </a:rPr>
              <a:t></a:t>
            </a:r>
            <a:r>
              <a:rPr lang="en-US" sz="2000" dirty="0">
                <a:sym typeface="Wingdings" charset="2"/>
              </a:rPr>
              <a:t> unintended inferences</a:t>
            </a:r>
            <a:r>
              <a:rPr lang="en-US" sz="2000" dirty="0" smtClean="0">
                <a:sym typeface="Wingdings" charset="2"/>
              </a:rPr>
              <a:t> (not found until classification)</a:t>
            </a:r>
          </a:p>
          <a:p>
            <a:pPr lvl="1"/>
            <a:r>
              <a:rPr lang="en-US" sz="2400" dirty="0">
                <a:sym typeface="Wingdings" charset="2"/>
              </a:rPr>
              <a:t>Over-riding / exceptions impossible - monotonic</a:t>
            </a:r>
            <a:endParaRPr lang="en-US" sz="2400" dirty="0" smtClean="0"/>
          </a:p>
          <a:p>
            <a:pPr lvl="1"/>
            <a:r>
              <a:rPr lang="en-US" sz="2400" dirty="0" smtClean="0"/>
              <a:t>Two step development – Consequences may not be obvious</a:t>
            </a:r>
          </a:p>
          <a:p>
            <a:pPr lvl="2"/>
            <a:r>
              <a:rPr lang="en-US" sz="2000" dirty="0" smtClean="0"/>
              <a:t>Stated form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>
                <a:sym typeface="Wingdings"/>
              </a:rPr>
              <a:t> &lt;inference engine&gt;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>
                <a:sym typeface="Wingdings"/>
              </a:rPr>
              <a:t> inferred form</a:t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>                                                               Distribution form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7C58147-97FE-5443-92EC-F4099996D4E5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this talk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600200"/>
            <a:ext cx="11709400" cy="6870700"/>
          </a:xfrm>
        </p:spPr>
        <p:txBody>
          <a:bodyPr/>
          <a:lstStyle/>
          <a:p>
            <a:r>
              <a:rPr lang="en-US" dirty="0" smtClean="0"/>
              <a:t>What I have been doing recently – my motivations</a:t>
            </a:r>
          </a:p>
          <a:p>
            <a:r>
              <a:rPr lang="en-US" dirty="0" smtClean="0"/>
              <a:t>Factoring the problem: </a:t>
            </a:r>
          </a:p>
          <a:p>
            <a:pPr lvl="1"/>
            <a:r>
              <a:rPr lang="en-US" dirty="0" smtClean="0"/>
              <a:t>What’s a terminology? An ontology? A Thesaurus? A Knowledge base?</a:t>
            </a:r>
          </a:p>
          <a:p>
            <a:pPr lvl="1"/>
            <a:r>
              <a:rPr lang="en-US" dirty="0" smtClean="0"/>
              <a:t>Common misconceptions about OWL/Description logic</a:t>
            </a:r>
          </a:p>
          <a:p>
            <a:pPr lvl="2"/>
            <a:r>
              <a:rPr lang="en-US" dirty="0" smtClean="0"/>
              <a:t>Axioms </a:t>
            </a:r>
            <a:r>
              <a:rPr lang="en-US" dirty="0" err="1" smtClean="0"/>
              <a:t>vs</a:t>
            </a:r>
            <a:r>
              <a:rPr lang="en-US" dirty="0" smtClean="0"/>
              <a:t> Templates</a:t>
            </a:r>
          </a:p>
          <a:p>
            <a:r>
              <a:rPr lang="en-US" dirty="0" smtClean="0"/>
              <a:t>How to QA SNOMED CT – or any similar ontology</a:t>
            </a:r>
          </a:p>
          <a:p>
            <a:pPr lvl="1"/>
            <a:r>
              <a:rPr lang="en-US" dirty="0" smtClean="0"/>
              <a:t>One part of an answer – see also papers/presentations on website;   http://www.cs.man.ac.uk/~rector</a:t>
            </a:r>
          </a:p>
          <a:p>
            <a:r>
              <a:rPr lang="en-US" dirty="0" smtClean="0"/>
              <a:t>Issues arising in reconciling SNOMED and ICD 11</a:t>
            </a:r>
          </a:p>
          <a:p>
            <a:pPr lvl="1"/>
            <a:r>
              <a:rPr lang="en-US" dirty="0" smtClean="0"/>
              <a:t>What’s in a code?  A word? A phrase?</a:t>
            </a:r>
          </a:p>
          <a:p>
            <a:pPr lvl="1"/>
            <a:r>
              <a:rPr lang="en-US" dirty="0" smtClean="0"/>
              <a:t>What counts as evidence?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mismatch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SNOMED is formulated in a description logic</a:t>
            </a:r>
          </a:p>
          <a:p>
            <a:pPr lvl="1"/>
            <a:r>
              <a:rPr lang="en-US" dirty="0" smtClean="0"/>
              <a:t>Axiom system</a:t>
            </a:r>
          </a:p>
          <a:p>
            <a:r>
              <a:rPr lang="en-US" dirty="0" smtClean="0"/>
              <a:t>HL7, CEN 13606, Archetypes, … are formulated as data structures; </a:t>
            </a:r>
          </a:p>
          <a:p>
            <a:pPr lvl="1"/>
            <a:r>
              <a:rPr lang="en-US" dirty="0" smtClean="0"/>
              <a:t>Template systems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Beware of confusion</a:t>
            </a:r>
          </a:p>
          <a:p>
            <a:r>
              <a:rPr lang="en-US" dirty="0" smtClean="0"/>
              <a:t>Adapt Quality Assurance methodology to Axiom systems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QA SNOMED: </a:t>
            </a:r>
            <a:br>
              <a:rPr lang="en-US" dirty="0" smtClean="0"/>
            </a:br>
            <a:r>
              <a:rPr lang="en-US" dirty="0" smtClean="0"/>
              <a:t>An experiment of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opportunities</a:t>
            </a:r>
          </a:p>
          <a:p>
            <a:pPr lvl="1" eaLnBrk="1" hangingPunct="1"/>
            <a:r>
              <a:rPr lang="en-US" dirty="0" smtClean="0"/>
              <a:t>Tried to use SNOMED for Commercial Collaboration on Clinical Systems</a:t>
            </a:r>
          </a:p>
          <a:p>
            <a:pPr lvl="1" eaLnBrk="1" hangingPunct="1"/>
            <a:r>
              <a:rPr lang="en-US" dirty="0" smtClean="0"/>
              <a:t>Tried to use SNOMED as contribution to </a:t>
            </a:r>
            <a:r>
              <a:rPr lang="en-US" dirty="0" err="1" smtClean="0"/>
              <a:t>WHO’s</a:t>
            </a:r>
            <a:r>
              <a:rPr lang="en-US" dirty="0" smtClean="0"/>
              <a:t> </a:t>
            </a:r>
            <a:r>
              <a:rPr lang="en-US" dirty="0" err="1" smtClean="0"/>
              <a:t>revsion</a:t>
            </a:r>
            <a:r>
              <a:rPr lang="en-US" dirty="0" smtClean="0"/>
              <a:t> of International Classification of Diseases (ICD-11)</a:t>
            </a:r>
          </a:p>
          <a:p>
            <a:pPr lvl="1" eaLnBrk="1" hangingPunct="1"/>
            <a:r>
              <a:rPr lang="en-US" dirty="0" smtClean="0"/>
              <a:t>Problems with both</a:t>
            </a:r>
            <a:endParaRPr lang="en-US" sz="3400" dirty="0" smtClean="0">
              <a:solidFill>
                <a:srgbClr val="FFFFFF"/>
              </a:solidFill>
              <a:cs typeface="ＭＳ Ｐゴシック" charset="-128"/>
            </a:endParaRPr>
          </a:p>
          <a:p>
            <a:pPr lvl="1" eaLnBrk="1" hangingPunct="1"/>
            <a:r>
              <a:rPr lang="en-US" dirty="0" smtClean="0"/>
              <a:t>Therefore, experiment if QA &amp; repair were possible</a:t>
            </a:r>
          </a:p>
          <a:p>
            <a:pPr lvl="2" eaLnBrk="1" hangingPunct="1"/>
            <a:r>
              <a:rPr lang="en-US" dirty="0" smtClean="0"/>
              <a:t>Conventional wisdom said that it was not</a:t>
            </a:r>
          </a:p>
          <a:p>
            <a:pPr eaLnBrk="1" hangingPunct="1"/>
            <a:r>
              <a:rPr lang="en-US" dirty="0" smtClean="0"/>
              <a:t>However, we had new resources</a:t>
            </a:r>
          </a:p>
          <a:p>
            <a:pPr lvl="1" eaLnBrk="1" hangingPunct="1"/>
            <a:r>
              <a:rPr lang="en-US" dirty="0" smtClean="0"/>
              <a:t>Core Problem List Subset from NLM (8500 most used classes) </a:t>
            </a:r>
          </a:p>
          <a:p>
            <a:pPr lvl="1" eaLnBrk="1" hangingPunct="1"/>
            <a:r>
              <a:rPr lang="en-US" dirty="0" smtClean="0"/>
              <a:t>Software to extract “modules”</a:t>
            </a:r>
          </a:p>
          <a:p>
            <a:pPr lvl="1" eaLnBrk="1" hangingPunct="1"/>
            <a:r>
              <a:rPr lang="en-US" dirty="0" smtClean="0"/>
              <a:t>SNOROCKET Classifier for EL++</a:t>
            </a:r>
          </a:p>
          <a:p>
            <a:pPr lvl="1" eaLnBrk="1" hangingPunct="1"/>
            <a:r>
              <a:rPr lang="en-US" dirty="0" smtClean="0"/>
              <a:t>4-8GB machines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262" y="200025"/>
            <a:ext cx="10777537" cy="1473200"/>
          </a:xfrm>
        </p:spPr>
        <p:txBody>
          <a:bodyPr/>
          <a:lstStyle/>
          <a:p>
            <a:r>
              <a:rPr lang="en-US" dirty="0" smtClean="0"/>
              <a:t>What to QA?</a:t>
            </a:r>
            <a:br>
              <a:rPr lang="en-US" dirty="0" smtClean="0"/>
            </a:br>
            <a:r>
              <a:rPr lang="en-US" dirty="0" smtClean="0"/>
              <a:t>“Stated form” </a:t>
            </a:r>
            <a:r>
              <a:rPr lang="en-US" dirty="0" err="1" smtClean="0"/>
              <a:t>vs</a:t>
            </a:r>
            <a:r>
              <a:rPr lang="en-US" dirty="0" smtClean="0"/>
              <a:t> “Distribution form”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Analogy with debugging programs</a:t>
            </a:r>
          </a:p>
          <a:p>
            <a:pPr lvl="1"/>
            <a:r>
              <a:rPr lang="en-US" dirty="0" smtClean="0"/>
              <a:t>Stated form                       ~ Source files</a:t>
            </a:r>
          </a:p>
          <a:p>
            <a:pPr lvl="1"/>
            <a:r>
              <a:rPr lang="en-US" dirty="0" smtClean="0"/>
              <a:t>Classifier / Reasoner       ~ Compiler</a:t>
            </a:r>
          </a:p>
          <a:p>
            <a:pPr lvl="1"/>
            <a:r>
              <a:rPr lang="en-US" dirty="0" smtClean="0"/>
              <a:t>Distributed form /             ~ Object code / </a:t>
            </a:r>
            <a:br>
              <a:rPr lang="en-US" dirty="0" smtClean="0"/>
            </a:br>
            <a:r>
              <a:rPr lang="en-US" dirty="0" smtClean="0"/>
              <a:t>hierarchies                           applications</a:t>
            </a:r>
          </a:p>
          <a:p>
            <a:endParaRPr lang="en-US" dirty="0" smtClean="0"/>
          </a:p>
          <a:p>
            <a:r>
              <a:rPr lang="en-US" dirty="0" smtClean="0"/>
              <a:t>By analogy</a:t>
            </a:r>
          </a:p>
          <a:p>
            <a:pPr lvl="1"/>
            <a:r>
              <a:rPr lang="en-US" dirty="0" smtClean="0"/>
              <a:t>Find errors in </a:t>
            </a:r>
            <a:r>
              <a:rPr lang="en-US" i="1" dirty="0" smtClean="0"/>
              <a:t>distributed form </a:t>
            </a:r>
            <a:r>
              <a:rPr lang="en-US" dirty="0" smtClean="0"/>
              <a:t>(hierarchies </a:t>
            </a:r>
            <a:r>
              <a:rPr lang="en-US" i="1" dirty="0" smtClean="0"/>
              <a:t>&amp; </a:t>
            </a:r>
            <a:r>
              <a:rPr lang="en-US" dirty="0" smtClean="0"/>
              <a:t>applications</a:t>
            </a:r>
            <a:r>
              <a:rPr lang="en-US" i="1" dirty="0" smtClean="0"/>
              <a:t>)</a:t>
            </a:r>
          </a:p>
          <a:p>
            <a:pPr lvl="1"/>
            <a:r>
              <a:rPr lang="en-US" dirty="0" smtClean="0"/>
              <a:t>Pinpoint source of errors and correct them in </a:t>
            </a:r>
            <a:r>
              <a:rPr lang="en-US" i="1" dirty="0" smtClean="0"/>
              <a:t>stated form</a:t>
            </a:r>
          </a:p>
          <a:p>
            <a:pPr lvl="1"/>
            <a:r>
              <a:rPr lang="en-US" dirty="0" smtClean="0"/>
              <a:t>After changes, reclassify and check </a:t>
            </a:r>
            <a:r>
              <a:rPr lang="en-US" i="1" dirty="0" smtClean="0"/>
              <a:t>distributed form </a:t>
            </a:r>
            <a:r>
              <a:rPr lang="en-US" dirty="0" smtClean="0"/>
              <a:t>again</a:t>
            </a:r>
          </a:p>
          <a:p>
            <a:pPr lvl="2"/>
            <a:r>
              <a:rPr lang="en-US" dirty="0" smtClean="0"/>
              <a:t>Fixing one bug may add another</a:t>
            </a:r>
          </a:p>
          <a:p>
            <a:pPr lvl="2"/>
            <a:r>
              <a:rPr lang="en-US" dirty="0" smtClean="0"/>
              <a:t>Fixing the bug without tracing it its source is likely to make a mess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do we know if it is correct?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43000"/>
            <a:ext cx="12496800" cy="8610600"/>
          </a:xfrm>
        </p:spPr>
        <p:txBody>
          <a:bodyPr/>
          <a:lstStyle/>
          <a:p>
            <a:r>
              <a:rPr lang="en-US" dirty="0"/>
              <a:t>If I ask questions, do I get the correct answers?</a:t>
            </a:r>
            <a:endParaRPr lang="en-US" dirty="0" smtClean="0"/>
          </a:p>
          <a:p>
            <a:pPr lvl="1"/>
            <a:r>
              <a:rPr lang="en-US" dirty="0" smtClean="0"/>
              <a:t>Responses to queries &amp; consequences for decision support rules</a:t>
            </a:r>
          </a:p>
          <a:p>
            <a:pPr lvl="2"/>
            <a:r>
              <a:rPr lang="en-US" dirty="0"/>
              <a:t>As judged by domain experts</a:t>
            </a:r>
          </a:p>
          <a:p>
            <a:pPr lvl="2"/>
            <a:r>
              <a:rPr lang="en-US" dirty="0"/>
              <a:t>As tested by empirical studies</a:t>
            </a:r>
          </a:p>
          <a:p>
            <a:pPr lvl="2"/>
            <a:r>
              <a:rPr lang="en-US" dirty="0"/>
              <a:t>As</a:t>
            </a:r>
            <a:r>
              <a:rPr lang="en-US" dirty="0" smtClean="0"/>
              <a:t> tested by results in </a:t>
            </a:r>
            <a:r>
              <a:rPr lang="en-US" dirty="0"/>
              <a:t>applications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Some errors are obvious in applications</a:t>
            </a:r>
          </a:p>
          <a:p>
            <a:pPr lvl="1"/>
            <a:r>
              <a:rPr lang="en-US" dirty="0"/>
              <a:t>Omissions:</a:t>
            </a:r>
          </a:p>
          <a:p>
            <a:pPr lvl="2"/>
            <a:r>
              <a:rPr lang="en-US" dirty="0">
                <a:solidFill>
                  <a:srgbClr val="FFFF93"/>
                </a:solidFill>
              </a:rPr>
              <a:t>Myocardial infarction </a:t>
            </a:r>
            <a:r>
              <a:rPr lang="en-US" dirty="0"/>
              <a:t>should be kind of </a:t>
            </a:r>
            <a:r>
              <a:rPr lang="en-US" dirty="0">
                <a:solidFill>
                  <a:srgbClr val="FFFF93"/>
                </a:solidFill>
              </a:rPr>
              <a:t>Ischemic heart disease</a:t>
            </a:r>
          </a:p>
          <a:p>
            <a:pPr lvl="3"/>
            <a:r>
              <a:rPr lang="en-US" dirty="0"/>
              <a:t>Queries for </a:t>
            </a:r>
            <a:r>
              <a:rPr lang="en-US" i="0" dirty="0">
                <a:solidFill>
                  <a:srgbClr val="FFFF93"/>
                </a:solidFill>
              </a:rPr>
              <a:t>Ischemic Heart disease </a:t>
            </a:r>
            <a:r>
              <a:rPr lang="en-US" dirty="0"/>
              <a:t>are expected to return </a:t>
            </a:r>
            <a:r>
              <a:rPr lang="en-US" i="0" dirty="0" smtClean="0">
                <a:solidFill>
                  <a:srgbClr val="FFFF93"/>
                </a:solidFill>
              </a:rPr>
              <a:t>Myocardial Infarctions</a:t>
            </a:r>
            <a:endParaRPr lang="en-US" dirty="0" smtClean="0"/>
          </a:p>
          <a:p>
            <a:pPr lvl="3"/>
            <a:r>
              <a:rPr lang="en-US" dirty="0"/>
              <a:t>Rules </a:t>
            </a:r>
            <a:r>
              <a:rPr lang="en-US" i="0" dirty="0"/>
              <a:t>for </a:t>
            </a:r>
            <a:r>
              <a:rPr lang="en-US" i="0" dirty="0">
                <a:solidFill>
                  <a:srgbClr val="FFFF93"/>
                </a:solidFill>
              </a:rPr>
              <a:t>Ischemic Heart Disease </a:t>
            </a:r>
            <a:r>
              <a:rPr lang="en-US" dirty="0"/>
              <a:t>should apply </a:t>
            </a:r>
            <a:r>
              <a:rPr lang="en-US" i="0" dirty="0"/>
              <a:t>to </a:t>
            </a:r>
            <a:r>
              <a:rPr lang="en-US" i="0" dirty="0">
                <a:solidFill>
                  <a:srgbClr val="FFFF93"/>
                </a:solidFill>
              </a:rPr>
              <a:t>Myocardial </a:t>
            </a:r>
            <a:r>
              <a:rPr lang="en-US" i="0" dirty="0" smtClean="0">
                <a:solidFill>
                  <a:srgbClr val="FFFF93"/>
                </a:solidFill>
              </a:rPr>
              <a:t>infarctions</a:t>
            </a:r>
            <a:endParaRPr lang="en-US" i="0" dirty="0">
              <a:solidFill>
                <a:srgbClr val="FFFF93"/>
              </a:solidFill>
            </a:endParaRPr>
          </a:p>
          <a:p>
            <a:pPr lvl="2"/>
            <a:r>
              <a:rPr lang="en-US" dirty="0"/>
              <a:t>Definition: “</a:t>
            </a:r>
            <a:r>
              <a:rPr lang="en-US" dirty="0">
                <a:solidFill>
                  <a:srgbClr val="FFFF93"/>
                </a:solidFill>
              </a:rPr>
              <a:t>Infarction</a:t>
            </a:r>
            <a:r>
              <a:rPr lang="en-US" dirty="0"/>
              <a:t>”</a:t>
            </a:r>
            <a:r>
              <a:rPr lang="en-US" dirty="0" smtClean="0"/>
              <a:t> ≡ </a:t>
            </a:r>
            <a:r>
              <a:rPr lang="en-US" dirty="0"/>
              <a:t>“</a:t>
            </a:r>
            <a:r>
              <a:rPr lang="en-US" dirty="0">
                <a:solidFill>
                  <a:srgbClr val="FFFF93"/>
                </a:solidFill>
              </a:rPr>
              <a:t>Cell death due to ischemia</a:t>
            </a:r>
            <a:r>
              <a:rPr lang="en-US" dirty="0"/>
              <a:t>”</a:t>
            </a:r>
          </a:p>
          <a:p>
            <a:pPr lvl="3"/>
            <a:r>
              <a:rPr lang="en-US" dirty="0"/>
              <a:t>Omitted in prior versions of SNOMED</a:t>
            </a:r>
          </a:p>
          <a:p>
            <a:pPr lvl="1"/>
            <a:r>
              <a:rPr lang="en-US" i="0" dirty="0"/>
              <a:t>Commissions</a:t>
            </a:r>
          </a:p>
          <a:p>
            <a:pPr lvl="2"/>
            <a:r>
              <a:rPr lang="en-US" dirty="0">
                <a:solidFill>
                  <a:srgbClr val="FFFF93"/>
                </a:solidFill>
              </a:rPr>
              <a:t>Injuries to arteries of the ankle</a:t>
            </a:r>
            <a:r>
              <a:rPr lang="en-US" dirty="0">
                <a:solidFill>
                  <a:srgbClr val="F5E7BB"/>
                </a:solidFill>
              </a:rPr>
              <a:t> </a:t>
            </a:r>
            <a:r>
              <a:rPr lang="en-US" dirty="0"/>
              <a:t>are not </a:t>
            </a:r>
            <a:r>
              <a:rPr lang="en-US" dirty="0">
                <a:solidFill>
                  <a:srgbClr val="FFFF93"/>
                </a:solidFill>
              </a:rPr>
              <a:t>disorders of the pelvis</a:t>
            </a:r>
          </a:p>
          <a:p>
            <a:pPr lvl="3"/>
            <a:r>
              <a:rPr lang="en-US" dirty="0"/>
              <a:t>Schema error in</a:t>
            </a:r>
            <a:r>
              <a:rPr lang="en-US" dirty="0" smtClean="0"/>
              <a:t> previous versions of SNOMED</a:t>
            </a:r>
            <a:endParaRPr lang="en-US" dirty="0"/>
          </a:p>
          <a:p>
            <a:pPr lvl="2"/>
            <a:r>
              <a:rPr lang="en-US" dirty="0">
                <a:solidFill>
                  <a:srgbClr val="FFFF93"/>
                </a:solidFill>
              </a:rPr>
              <a:t>Thrombophlebitis of breast </a:t>
            </a:r>
            <a:r>
              <a:rPr lang="en-US" dirty="0"/>
              <a:t>is not a </a:t>
            </a:r>
            <a:r>
              <a:rPr lang="en-US" dirty="0">
                <a:solidFill>
                  <a:srgbClr val="FFFF93"/>
                </a:solidFill>
              </a:rPr>
              <a:t>disorder of the lower extremity</a:t>
            </a:r>
          </a:p>
          <a:p>
            <a:pPr lvl="3"/>
            <a:r>
              <a:rPr lang="en-US" dirty="0"/>
              <a:t>Simple accident in anatomy compounded by same schema error in SNOMED</a:t>
            </a:r>
          </a:p>
          <a:p>
            <a:pPr lvl="3"/>
            <a:endParaRPr lang="en-US" i="0" dirty="0">
              <a:solidFill>
                <a:srgbClr val="FFFF93"/>
              </a:solidFill>
            </a:endParaRP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9031343-BB4A-D94B-B7BA-575FD36F8807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Step 1: Cut</a:t>
            </a:r>
            <a:r>
              <a:rPr lang="en-US" dirty="0" smtClean="0">
                <a:ea typeface="+mj-ea"/>
                <a:cs typeface="+mj-cs"/>
              </a:rPr>
              <a:t> SNOMED down </a:t>
            </a:r>
            <a:r>
              <a:rPr lang="en-US" dirty="0">
                <a:ea typeface="+mj-ea"/>
                <a:cs typeface="+mj-cs"/>
              </a:rPr>
              <a:t>&amp; find a classifier 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209800"/>
            <a:ext cx="12522200" cy="6870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/>
              <a:t>Find a subset</a:t>
            </a:r>
            <a:endParaRPr lang="en-US" sz="2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E.g. UMLS </a:t>
            </a:r>
            <a:r>
              <a:rPr lang="en-US" dirty="0"/>
              <a:t>Core Problem List subset -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8500 most used disease concepts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400" dirty="0"/>
              <a:t>Collected by US National Library of Medicine by combining sets from 6 major institutions.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Extract a </a:t>
            </a:r>
            <a:r>
              <a:rPr lang="en-US" sz="2600" dirty="0" smtClean="0"/>
              <a:t>“Logically complete Module</a:t>
            </a:r>
            <a:r>
              <a:rPr lang="en-US" sz="2600" dirty="0"/>
              <a:t>”  (extractor built into OWL API v3)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Use core subset as “signature”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Guarantees </a:t>
            </a:r>
            <a:r>
              <a:rPr lang="en-US" dirty="0"/>
              <a:t>that all inferences </a:t>
            </a:r>
            <a:r>
              <a:rPr lang="en-US" i="1" dirty="0"/>
              <a:t>amongst the classes in “signature” </a:t>
            </a:r>
            <a:r>
              <a:rPr lang="en-US" dirty="0"/>
              <a:t>in whole will hold in module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35,000 concepts - including most of anatomy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Find a classifier that can cope - at least two for checking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SNOROCKET</a:t>
            </a:r>
            <a:r>
              <a:rPr lang="en-US" dirty="0" smtClean="0"/>
              <a:t> or ELK (</a:t>
            </a:r>
            <a:r>
              <a:rPr lang="en-US" dirty="0"/>
              <a:t>EL++)</a:t>
            </a:r>
            <a:r>
              <a:rPr lang="en-US" dirty="0" smtClean="0"/>
              <a:t> SNOMED’s subset of OWL </a:t>
            </a:r>
            <a:r>
              <a:rPr lang="en-US" dirty="0"/>
              <a:t>(30 sec)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Pellet 2.1 (200 sec)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FaCT++ (250 sec)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3AC73DA-0B3F-D24E-8A27-836FF640E625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2263" y="200025"/>
            <a:ext cx="10218737" cy="14732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Step 2: Pick some areas of interest to clinicians: some with anomalies already spotted 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2667000"/>
            <a:ext cx="11709400" cy="6389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i="1" u="sng"/>
              <a:t>Myocardial Infarction</a:t>
            </a:r>
            <a:r>
              <a:rPr lang="en-US" sz="3000"/>
              <a:t> (Heart attack)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Should be a kind of </a:t>
            </a:r>
            <a:r>
              <a:rPr lang="en-US" sz="2400" i="1" u="sng"/>
              <a:t>Ischemic Heart Disease,</a:t>
            </a:r>
            <a:r>
              <a:rPr lang="en-US" sz="2400"/>
              <a:t> but wasn’t</a:t>
            </a:r>
            <a:endParaRPr lang="en-US" sz="2400" i="1" u="sng"/>
          </a:p>
          <a:p>
            <a:pPr lvl="1" eaLnBrk="1" hangingPunct="1">
              <a:lnSpc>
                <a:spcPct val="90000"/>
              </a:lnSpc>
            </a:pP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3000" i="1" u="sng"/>
              <a:t>Hypertension </a:t>
            </a:r>
            <a:r>
              <a:rPr lang="en-US" sz="3000"/>
              <a:t>(High blood pressure)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Odd to find it a kind of </a:t>
            </a:r>
            <a:r>
              <a:rPr lang="en-US" sz="2400" i="1" u="sng"/>
              <a:t>Soft Tissue disorder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i="1" u="sng"/>
              <a:t>Diabetes mellitus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Odd to find it as a </a:t>
            </a:r>
            <a:r>
              <a:rPr lang="en-US" sz="2400" i="1" u="sng"/>
              <a:t>Disorder of the Abdomen</a:t>
            </a:r>
            <a:endParaRPr lang="en-US" sz="3000"/>
          </a:p>
          <a:p>
            <a:pPr eaLnBrk="1" hangingPunct="1">
              <a:lnSpc>
                <a:spcPct val="90000"/>
              </a:lnSpc>
            </a:pPr>
            <a:r>
              <a:rPr lang="en-US" sz="3000"/>
              <a:t>Allergies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Odd to find some but not all autoimmune disorders classified as Allergies.</a:t>
            </a:r>
          </a:p>
          <a:p>
            <a:pPr eaLnBrk="1" hangingPunct="1">
              <a:lnSpc>
                <a:spcPct val="90000"/>
              </a:lnSpc>
            </a:pPr>
            <a:r>
              <a:rPr lang="en-US" sz="3000"/>
              <a:t>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E047A06-F00E-F14A-B94E-5DBC0FC56C50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12649200" cy="6870700"/>
          </a:xfrm>
        </p:spPr>
        <p:txBody>
          <a:bodyPr/>
          <a:lstStyle/>
          <a:p>
            <a:pPr eaLnBrk="1" hangingPunct="1"/>
            <a:r>
              <a:rPr lang="en-US" sz="3600" smtClean="0"/>
              <a:t> </a:t>
            </a:r>
            <a:r>
              <a:rPr lang="en-US" sz="3800" smtClean="0"/>
              <a:t>Look up hierarchy (with OWLViz)</a:t>
            </a:r>
          </a:p>
          <a:p>
            <a:pPr lvl="1" eaLnBrk="1" hangingPunct="1"/>
            <a:r>
              <a:rPr lang="en-US" sz="3200" smtClean="0"/>
              <a:t>Let clinicians find important concepts and check them</a:t>
            </a:r>
          </a:p>
          <a:p>
            <a:pPr lvl="2" eaLnBrk="1" hangingPunct="1"/>
            <a:r>
              <a:rPr lang="en-US" smtClean="0"/>
              <a:t>Face validity and then look up the hierarchy</a:t>
            </a:r>
          </a:p>
          <a:p>
            <a:pPr lvl="2" eaLnBrk="1" hangingPunct="1"/>
            <a:r>
              <a:rPr lang="en-US" smtClean="0"/>
              <a:t>(Check any anomalies against the complete SNOMED in standard browser</a:t>
            </a:r>
          </a:p>
          <a:p>
            <a:pPr lvl="3" eaLnBrk="1" hangingPunct="1"/>
            <a:r>
              <a:rPr lang="en-US" smtClean="0"/>
              <a:t>Guard against artifacts in various transformations)</a:t>
            </a:r>
          </a:p>
          <a:p>
            <a:pPr lvl="1" eaLnBrk="1" hangingPunct="1"/>
            <a:r>
              <a:rPr lang="en-US" sz="3200" smtClean="0"/>
              <a:t>Trace anomalies to their root in stated form (source files)</a:t>
            </a:r>
          </a:p>
          <a:p>
            <a:pPr lvl="1" eaLnBrk="1" hangingPunct="1"/>
            <a:r>
              <a:rPr lang="en-US" sz="3200" smtClean="0"/>
              <a:t>Decide which links to add or break</a:t>
            </a:r>
          </a:p>
          <a:p>
            <a:pPr lvl="1" eaLnBrk="1" hangingPunct="1"/>
            <a:r>
              <a:rPr lang="en-US" sz="3200" smtClean="0"/>
              <a:t>Decide how to break them</a:t>
            </a:r>
          </a:p>
          <a:p>
            <a:pPr lvl="1" eaLnBrk="1" hangingPunct="1"/>
            <a:r>
              <a:rPr lang="en-US" sz="3200" smtClean="0"/>
              <a:t>Edit, classify and check</a:t>
            </a:r>
          </a:p>
          <a:p>
            <a:pPr lvl="2" eaLnBrk="1" hangingPunct="1"/>
            <a:r>
              <a:rPr lang="en-US" sz="2800" smtClean="0"/>
              <a:t>Hierarchies</a:t>
            </a:r>
          </a:p>
          <a:p>
            <a:pPr lvl="2" eaLnBrk="1" hangingPunct="1"/>
            <a:r>
              <a:rPr lang="en-US" sz="2800" smtClean="0"/>
              <a:t>Usages </a:t>
            </a:r>
            <a:endParaRPr lang="en-US" smtClean="0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200025"/>
            <a:ext cx="12420600" cy="1473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Look at classification: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/>
              <a:t>Most initial errors spotted looking upwards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FE8D920-6D9C-C84B-B219-3A1C03F90B5A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OwlViz Upwards for Hypertension</a:t>
            </a:r>
          </a:p>
        </p:txBody>
      </p:sp>
      <p:sp>
        <p:nvSpPr>
          <p:cNvPr id="44036" name="Oval 5"/>
          <p:cNvSpPr>
            <a:spLocks/>
          </p:cNvSpPr>
          <p:nvPr/>
        </p:nvSpPr>
        <p:spPr bwMode="auto">
          <a:xfrm>
            <a:off x="4419600" y="5181600"/>
            <a:ext cx="3048000" cy="53340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0"/>
            <a:ext cx="11277600" cy="9752013"/>
            <a:chOff x="0" y="0"/>
            <a:chExt cx="7104" cy="6143"/>
          </a:xfrm>
        </p:grpSpPr>
        <p:pic>
          <p:nvPicPr>
            <p:cNvPr id="44042" name="Picture 4" descr="Hypertension-inferre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7104" cy="6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3" name="Oval 8"/>
            <p:cNvSpPr>
              <a:spLocks/>
            </p:cNvSpPr>
            <p:nvPr/>
          </p:nvSpPr>
          <p:spPr bwMode="auto">
            <a:xfrm>
              <a:off x="4752" y="2448"/>
              <a:ext cx="2208" cy="336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4" name="Oval 9"/>
            <p:cNvSpPr>
              <a:spLocks/>
            </p:cNvSpPr>
            <p:nvPr/>
          </p:nvSpPr>
          <p:spPr bwMode="auto">
            <a:xfrm>
              <a:off x="2736" y="3264"/>
              <a:ext cx="1920" cy="336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5" name="Oval 11"/>
            <p:cNvSpPr>
              <a:spLocks/>
            </p:cNvSpPr>
            <p:nvPr/>
          </p:nvSpPr>
          <p:spPr bwMode="auto">
            <a:xfrm>
              <a:off x="0" y="3264"/>
              <a:ext cx="2544" cy="336"/>
            </a:xfrm>
            <a:prstGeom prst="ellips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553200" y="8534400"/>
            <a:ext cx="2133600" cy="381000"/>
            <a:chOff x="4128" y="5376"/>
            <a:chExt cx="1344" cy="240"/>
          </a:xfrm>
        </p:grpSpPr>
        <p:sp>
          <p:nvSpPr>
            <p:cNvPr id="44040" name="Line 13"/>
            <p:cNvSpPr>
              <a:spLocks noChangeShapeType="1"/>
            </p:cNvSpPr>
            <p:nvPr/>
          </p:nvSpPr>
          <p:spPr bwMode="auto">
            <a:xfrm flipH="1">
              <a:off x="4128" y="5376"/>
              <a:ext cx="288" cy="2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1" name="Line 14"/>
            <p:cNvSpPr>
              <a:spLocks noChangeShapeType="1"/>
            </p:cNvSpPr>
            <p:nvPr/>
          </p:nvSpPr>
          <p:spPr bwMode="auto">
            <a:xfrm>
              <a:off x="5184" y="5376"/>
              <a:ext cx="288" cy="1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Freeform 12"/>
          <p:cNvSpPr>
            <a:spLocks noChangeArrowheads="1"/>
          </p:cNvSpPr>
          <p:nvPr/>
        </p:nvSpPr>
        <p:spPr bwMode="auto">
          <a:xfrm>
            <a:off x="1868488" y="5695950"/>
            <a:ext cx="3648075" cy="3683000"/>
          </a:xfrm>
          <a:custGeom>
            <a:avLst/>
            <a:gdLst>
              <a:gd name="T0" fmla="*/ 3648075 w 3646968"/>
              <a:gd name="T1" fmla="*/ 3683000 h 3682829"/>
              <a:gd name="T2" fmla="*/ 1234175 w 3646968"/>
              <a:gd name="T3" fmla="*/ 2902857 h 3682829"/>
              <a:gd name="T4" fmla="*/ 0 w 3646968"/>
              <a:gd name="T5" fmla="*/ 0 h 3682829"/>
              <a:gd name="T6" fmla="*/ 0 60000 65536"/>
              <a:gd name="T7" fmla="*/ 0 60000 65536"/>
              <a:gd name="T8" fmla="*/ 0 60000 65536"/>
              <a:gd name="T9" fmla="*/ 0 w 3646968"/>
              <a:gd name="T10" fmla="*/ 0 h 3682829"/>
              <a:gd name="T11" fmla="*/ 3646968 w 3646968"/>
              <a:gd name="T12" fmla="*/ 3682829 h 36828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46968" h="3682829">
                <a:moveTo>
                  <a:pt x="3646968" y="3682829"/>
                </a:moveTo>
                <a:cubicBezTo>
                  <a:pt x="2744298" y="3599678"/>
                  <a:pt x="1841628" y="3516527"/>
                  <a:pt x="1233800" y="2902722"/>
                </a:cubicBezTo>
                <a:cubicBezTo>
                  <a:pt x="625972" y="2288917"/>
                  <a:pt x="312986" y="1144458"/>
                  <a:pt x="0" y="0"/>
                </a:cubicBezTo>
              </a:path>
            </a:pathLst>
          </a:custGeom>
          <a:noFill/>
          <a:ln w="57150">
            <a:solidFill>
              <a:srgbClr val="408000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A9BDB56-BEAE-6844-9825-5A50C6D300CA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Examine definition &amp; formulate solution</a:t>
            </a:r>
          </a:p>
        </p:txBody>
      </p:sp>
      <p:sp>
        <p:nvSpPr>
          <p:cNvPr id="50180" name="Text Box 3"/>
          <p:cNvSpPr txBox="1">
            <a:spLocks/>
          </p:cNvSpPr>
          <p:nvPr/>
        </p:nvSpPr>
        <p:spPr bwMode="auto">
          <a:xfrm>
            <a:off x="0" y="2438400"/>
            <a:ext cx="13284200" cy="175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i="1" u="sng">
                <a:solidFill>
                  <a:srgbClr val="FFFFFF"/>
                </a:solidFill>
              </a:rPr>
              <a:t>Disorder of blood vessel </a:t>
            </a:r>
            <a:r>
              <a:rPr lang="en-US" sz="3600">
                <a:solidFill>
                  <a:srgbClr val="FFFFFF"/>
                </a:solidFill>
              </a:rPr>
              <a:t>that </a:t>
            </a:r>
          </a:p>
          <a:p>
            <a:pPr algn="l"/>
            <a:r>
              <a:rPr lang="en-US" sz="3600">
                <a:solidFill>
                  <a:srgbClr val="FFFFFF"/>
                </a:solidFill>
              </a:rPr>
              <a:t>	(</a:t>
            </a:r>
            <a:r>
              <a:rPr lang="en-US" sz="3600" i="1" u="sng">
                <a:solidFill>
                  <a:srgbClr val="FFFFFF"/>
                </a:solidFill>
              </a:rPr>
              <a:t>Finding site </a:t>
            </a:r>
            <a:r>
              <a:rPr lang="en-US" sz="3600">
                <a:solidFill>
                  <a:srgbClr val="FFFFFF"/>
                </a:solidFill>
              </a:rPr>
              <a:t>some </a:t>
            </a:r>
            <a:r>
              <a:rPr lang="en-US" sz="3600" b="1" i="1" u="sng">
                <a:solidFill>
                  <a:srgbClr val="FF6600"/>
                </a:solidFill>
              </a:rPr>
              <a:t>Systemic arterial structure</a:t>
            </a:r>
            <a:r>
              <a:rPr lang="en-US" sz="3600" b="1">
                <a:solidFill>
                  <a:srgbClr val="FFFFFF"/>
                </a:solidFill>
              </a:rPr>
              <a:t>) </a:t>
            </a:r>
            <a:r>
              <a:rPr lang="en-US" sz="3600">
                <a:solidFill>
                  <a:srgbClr val="FFFFFF"/>
                </a:solidFill>
              </a:rPr>
              <a:t>and  </a:t>
            </a: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	(</a:t>
            </a:r>
            <a:r>
              <a:rPr lang="en-US" sz="3600" i="1" u="sng">
                <a:solidFill>
                  <a:srgbClr val="FFFFFF"/>
                </a:solidFill>
              </a:rPr>
              <a:t>Has definitional manifestation </a:t>
            </a:r>
            <a:r>
              <a:rPr lang="en-US" sz="3600">
                <a:solidFill>
                  <a:srgbClr val="FFFFFF"/>
                </a:solidFill>
              </a:rPr>
              <a:t>some </a:t>
            </a:r>
            <a:r>
              <a:rPr lang="en-US" sz="3600" i="1" u="sng">
                <a:solidFill>
                  <a:srgbClr val="FFFFFF"/>
                </a:solidFill>
              </a:rPr>
              <a:t>Increased blood pressure)</a:t>
            </a:r>
            <a:r>
              <a:rPr lang="en-US" sz="12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0181" name="Text Box 5"/>
          <p:cNvSpPr txBox="1">
            <a:spLocks/>
          </p:cNvSpPr>
          <p:nvPr/>
        </p:nvSpPr>
        <p:spPr bwMode="auto">
          <a:xfrm>
            <a:off x="0" y="6477000"/>
            <a:ext cx="13436600" cy="175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i="1" u="sng">
                <a:solidFill>
                  <a:srgbClr val="FFFFFF"/>
                </a:solidFill>
              </a:rPr>
              <a:t>Disorder of blood vessel </a:t>
            </a:r>
            <a:r>
              <a:rPr lang="en-US" sz="3600">
                <a:solidFill>
                  <a:srgbClr val="FFFFFF"/>
                </a:solidFill>
              </a:rPr>
              <a:t>that </a:t>
            </a:r>
          </a:p>
          <a:p>
            <a:pPr algn="l"/>
            <a:r>
              <a:rPr lang="en-US" sz="3600">
                <a:solidFill>
                  <a:srgbClr val="FFFFFF"/>
                </a:solidFill>
              </a:rPr>
              <a:t>	(</a:t>
            </a:r>
            <a:r>
              <a:rPr lang="en-US" sz="3600" i="1" u="sng">
                <a:solidFill>
                  <a:srgbClr val="FFFFFF"/>
                </a:solidFill>
              </a:rPr>
              <a:t>Finding site</a:t>
            </a:r>
            <a:r>
              <a:rPr lang="en-US" sz="3600">
                <a:solidFill>
                  <a:srgbClr val="FFFFFF"/>
                </a:solidFill>
              </a:rPr>
              <a:t> some </a:t>
            </a:r>
            <a:r>
              <a:rPr lang="en-US" sz="3600" b="1" i="1" u="sng">
                <a:solidFill>
                  <a:srgbClr val="00FF00"/>
                </a:solidFill>
              </a:rPr>
              <a:t>Cardiovascular system structure</a:t>
            </a:r>
            <a:r>
              <a:rPr lang="en-US" sz="3600">
                <a:solidFill>
                  <a:srgbClr val="FFFFFF"/>
                </a:solidFill>
              </a:rPr>
              <a:t>) and  </a:t>
            </a: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	(</a:t>
            </a:r>
            <a:r>
              <a:rPr lang="en-US" sz="3600" i="1" u="sng">
                <a:solidFill>
                  <a:srgbClr val="FFFFFF"/>
                </a:solidFill>
              </a:rPr>
              <a:t>Has definitional manifestatio</a:t>
            </a:r>
            <a:r>
              <a:rPr lang="en-US" sz="3600" i="1">
                <a:solidFill>
                  <a:srgbClr val="FFFFFF"/>
                </a:solidFill>
              </a:rPr>
              <a:t>n </a:t>
            </a:r>
            <a:r>
              <a:rPr lang="en-US" sz="3600">
                <a:solidFill>
                  <a:srgbClr val="FFFFFF"/>
                </a:solidFill>
              </a:rPr>
              <a:t>some </a:t>
            </a:r>
            <a:r>
              <a:rPr lang="en-US" sz="3600" i="1" u="sng">
                <a:solidFill>
                  <a:srgbClr val="FFFFFF"/>
                </a:solidFill>
              </a:rPr>
              <a:t>Increased blood pressure)</a:t>
            </a:r>
            <a:endParaRPr lang="en-US" sz="1200" i="1" u="sng">
              <a:solidFill>
                <a:schemeClr val="tx1"/>
              </a:solidFill>
            </a:endParaRPr>
          </a:p>
        </p:txBody>
      </p:sp>
      <p:sp>
        <p:nvSpPr>
          <p:cNvPr id="50182" name="AutoShape 6"/>
          <p:cNvSpPr>
            <a:spLocks/>
          </p:cNvSpPr>
          <p:nvPr/>
        </p:nvSpPr>
        <p:spPr bwMode="auto">
          <a:xfrm>
            <a:off x="5562600" y="4724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3121381-42EC-D04B-A212-D295720313C2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And check for the desired result</a:t>
            </a:r>
          </a:p>
        </p:txBody>
      </p:sp>
      <p:sp>
        <p:nvSpPr>
          <p:cNvPr id="46085" name="Rectangle 3"/>
          <p:cNvSpPr>
            <a:spLocks/>
          </p:cNvSpPr>
          <p:nvPr/>
        </p:nvSpPr>
        <p:spPr bwMode="auto">
          <a:xfrm>
            <a:off x="5384800" y="2946400"/>
            <a:ext cx="18415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90800" y="1524000"/>
            <a:ext cx="6923088" cy="8229600"/>
            <a:chOff x="3831" y="960"/>
            <a:chExt cx="4361" cy="5184"/>
          </a:xfrm>
        </p:grpSpPr>
        <p:graphicFrame>
          <p:nvGraphicFramePr>
            <p:cNvPr id="46082" name="Object 2"/>
            <p:cNvGraphicFramePr>
              <a:graphicFrameLocks noChangeAspect="1"/>
            </p:cNvGraphicFramePr>
            <p:nvPr/>
          </p:nvGraphicFramePr>
          <p:xfrm>
            <a:off x="3831" y="960"/>
            <a:ext cx="4361" cy="5184"/>
          </p:xfrm>
          <a:graphic>
            <a:graphicData uri="http://schemas.openxmlformats.org/presentationml/2006/ole">
              <p:oleObj spid="_x0000_s113666" name="Document" r:id="rId4" imgW="2505456" imgH="2977896" progId="Word.Document.8">
                <p:embed/>
              </p:oleObj>
            </a:graphicData>
          </a:graphic>
        </p:graphicFrame>
        <p:sp>
          <p:nvSpPr>
            <p:cNvPr id="46087" name="Oval 5"/>
            <p:cNvSpPr>
              <a:spLocks/>
            </p:cNvSpPr>
            <p:nvPr/>
          </p:nvSpPr>
          <p:spPr bwMode="auto">
            <a:xfrm>
              <a:off x="4176" y="3888"/>
              <a:ext cx="2832" cy="336"/>
            </a:xfrm>
            <a:prstGeom prst="ellips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Problems I am trying to solve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82600" y="1219200"/>
            <a:ext cx="11709400" cy="5257800"/>
          </a:xfrm>
        </p:spPr>
        <p:txBody>
          <a:bodyPr/>
          <a:lstStyle/>
          <a:p>
            <a:r>
              <a:rPr lang="en-US" dirty="0"/>
              <a:t>How to generate complex forms for patient situations with multiple diseases and considerations</a:t>
            </a:r>
          </a:p>
          <a:p>
            <a:pPr lvl="1"/>
            <a:r>
              <a:rPr lang="en-US" dirty="0"/>
              <a:t>“An elderly man with confusion, rapid breathing, and extensive bruising as seen by the Emergency room Medic”</a:t>
            </a:r>
          </a:p>
          <a:p>
            <a:pPr lvl="2"/>
            <a:r>
              <a:rPr lang="en-US" sz="2000" dirty="0"/>
              <a:t>Pneumonia </a:t>
            </a:r>
            <a:r>
              <a:rPr lang="en-US" sz="2000" dirty="0" err="1"/>
              <a:t>v</a:t>
            </a:r>
            <a:r>
              <a:rPr lang="en-US" sz="2000" dirty="0"/>
              <a:t>  alcohol </a:t>
            </a:r>
            <a:r>
              <a:rPr lang="en-US" sz="2000" dirty="0" err="1"/>
              <a:t>v</a:t>
            </a:r>
            <a:r>
              <a:rPr lang="en-US" sz="2000" dirty="0"/>
              <a:t> liver disease </a:t>
            </a:r>
            <a:r>
              <a:rPr lang="en-US" sz="2000" dirty="0" err="1"/>
              <a:t>v</a:t>
            </a:r>
            <a:r>
              <a:rPr lang="en-US" sz="2000" dirty="0"/>
              <a:t> head injury </a:t>
            </a:r>
            <a:r>
              <a:rPr lang="en-US" sz="2000" dirty="0" err="1"/>
              <a:t>v</a:t>
            </a:r>
            <a:r>
              <a:rPr lang="en-US" sz="2000" dirty="0"/>
              <a:t> diabetic coma…</a:t>
            </a:r>
          </a:p>
          <a:p>
            <a:pPr lvl="3"/>
            <a:r>
              <a:rPr lang="en-US" dirty="0"/>
              <a:t>Probably more than one</a:t>
            </a:r>
          </a:p>
          <a:p>
            <a:pPr lvl="1"/>
            <a:r>
              <a:rPr lang="en-US" dirty="0"/>
              <a:t>Without combinatorial explosion &amp; assuring correctness</a:t>
            </a:r>
          </a:p>
          <a:p>
            <a:pPr lvl="2"/>
            <a:r>
              <a:rPr lang="en-US" dirty="0"/>
              <a:t>A typical hospital has several thousand forms many of which take over a person-year to develop; A typical patient may need several.</a:t>
            </a:r>
          </a:p>
          <a:p>
            <a:pPr lvl="3"/>
            <a:r>
              <a:rPr lang="en-US" dirty="0"/>
              <a:t>… and they don’t begin to cover what’s needed – THE bottleneck</a:t>
            </a:r>
          </a:p>
          <a:p>
            <a:pPr lvl="1"/>
            <a:r>
              <a:rPr lang="en-US" dirty="0"/>
              <a:t>To make things easier for clinicians &amp; safer for patients	</a:t>
            </a:r>
          </a:p>
          <a:p>
            <a:pPr lvl="3"/>
            <a:endParaRPr 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D5658BA-A3C7-314A-9AEB-94790185871D}" type="slidenum">
              <a:rPr lang="en-US"/>
              <a:pPr/>
              <a:t>4</a:t>
            </a:fld>
            <a:endParaRPr lang="en-US"/>
          </a:p>
        </p:txBody>
      </p:sp>
      <p:pic>
        <p:nvPicPr>
          <p:cNvPr id="31749" name="Picture 5" descr="form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0" y="6858000"/>
            <a:ext cx="28336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4" descr="forms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0600" y="7239000"/>
            <a:ext cx="28495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tu05.fig6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2800" y="7772400"/>
            <a:ext cx="2443163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TextBox 8"/>
          <p:cNvSpPr txBox="1">
            <a:spLocks noChangeArrowheads="1"/>
          </p:cNvSpPr>
          <p:nvPr/>
        </p:nvSpPr>
        <p:spPr bwMode="auto">
          <a:xfrm>
            <a:off x="1147763" y="6273800"/>
            <a:ext cx="1982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FF8000"/>
                </a:solidFill>
              </a:rPr>
              <a:t>Too many</a:t>
            </a:r>
          </a:p>
        </p:txBody>
      </p:sp>
      <p:sp>
        <p:nvSpPr>
          <p:cNvPr id="31753" name="TextBox 9"/>
          <p:cNvSpPr txBox="1">
            <a:spLocks noChangeArrowheads="1"/>
          </p:cNvSpPr>
          <p:nvPr/>
        </p:nvSpPr>
        <p:spPr bwMode="auto">
          <a:xfrm>
            <a:off x="4235450" y="6705600"/>
            <a:ext cx="1573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FF8000"/>
                </a:solidFill>
              </a:rPr>
              <a:t>Too big</a:t>
            </a:r>
          </a:p>
        </p:txBody>
      </p:sp>
      <p:sp>
        <p:nvSpPr>
          <p:cNvPr id="31754" name="TextBox 10"/>
          <p:cNvSpPr txBox="1">
            <a:spLocks noChangeArrowheads="1"/>
          </p:cNvSpPr>
          <p:nvPr/>
        </p:nvSpPr>
        <p:spPr bwMode="auto">
          <a:xfrm>
            <a:off x="6426200" y="6781800"/>
            <a:ext cx="30781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i="1">
                <a:solidFill>
                  <a:srgbClr val="FF8000"/>
                </a:solidFill>
              </a:rPr>
              <a:t>Too complicated</a:t>
            </a:r>
            <a:br>
              <a:rPr lang="en-US" sz="3200" b="1" i="1">
                <a:solidFill>
                  <a:srgbClr val="FF8000"/>
                </a:solidFill>
              </a:rPr>
            </a:br>
            <a:r>
              <a:rPr lang="en-US" sz="3200" b="1" i="1">
                <a:solidFill>
                  <a:srgbClr val="FF8000"/>
                </a:solidFill>
              </a:rPr>
              <a:t>&amp; repetitive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A7B82E7-CF6A-1D4F-8B61-F3AC2A7F75D5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0025"/>
            <a:ext cx="12776200" cy="14732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Then check usages for unwanted results - </a:t>
            </a:r>
            <a:r>
              <a:rPr lang="en-US" sz="2800"/>
              <a:t>anything that should relate to arteries instead of Cardiovascular system?</a:t>
            </a:r>
            <a:endParaRPr lang="en-US"/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2229" name="Picture 5" descr="Usage pane for hypertens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13004800" cy="761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263" y="200025"/>
            <a:ext cx="10777537" cy="1473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Also look down hierarchy:</a:t>
            </a:r>
            <a:br>
              <a:rPr lang="en-US" dirty="0" smtClean="0"/>
            </a:br>
            <a:r>
              <a:rPr lang="en-US" dirty="0" smtClean="0"/>
              <a:t>Combine lexical &amp; semantic search</a:t>
            </a:r>
            <a:endParaRPr lang="en-US" dirty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98475" y="2185988"/>
            <a:ext cx="12252325" cy="68707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Hard to spot what is missing</a:t>
            </a:r>
          </a:p>
          <a:p>
            <a:pPr lvl="1">
              <a:defRPr/>
            </a:pPr>
            <a:r>
              <a:rPr lang="en-US" i="1" u="sng" dirty="0" smtClean="0"/>
              <a:t>Hypertensive disorders </a:t>
            </a:r>
            <a:r>
              <a:rPr lang="en-US" dirty="0" smtClean="0"/>
              <a:t>included some complications as well as kinds of </a:t>
            </a:r>
            <a:r>
              <a:rPr lang="en-US" i="1" u="sng" dirty="0" smtClean="0"/>
              <a:t>hypertension</a:t>
            </a:r>
            <a:r>
              <a:rPr lang="en-US" dirty="0" smtClean="0"/>
              <a:t>.  Did it contain them all?</a:t>
            </a:r>
          </a:p>
          <a:p>
            <a:pPr>
              <a:defRPr/>
            </a:pPr>
            <a:r>
              <a:rPr lang="en-US" dirty="0" smtClean="0"/>
              <a:t>Use scripting language (OPPL) to combine lexical, owl queries &amp; closed world meta-queries</a:t>
            </a:r>
          </a:p>
          <a:p>
            <a:pPr lvl="1" algn="just">
              <a:defRPr/>
            </a:pPr>
            <a:r>
              <a:rPr lang="en-US" sz="2000" dirty="0" smtClean="0"/>
              <a:t>?C</a:t>
            </a:r>
            <a:r>
              <a:rPr lang="en-US" sz="2000" dirty="0" smtClean="0">
                <a:solidFill>
                  <a:srgbClr val="FFFFD7"/>
                </a:solidFill>
              </a:rPr>
              <a:t>:CLASS=MATCH(</a:t>
            </a:r>
            <a:r>
              <a:rPr lang="en-US" sz="2000" dirty="0" smtClean="0"/>
              <a:t>“.*[</a:t>
            </a:r>
            <a:r>
              <a:rPr lang="en-US" sz="2000" dirty="0" err="1" smtClean="0"/>
              <a:t>Hh]ypertensive</a:t>
            </a:r>
            <a:r>
              <a:rPr lang="en-US" sz="2000" dirty="0" smtClean="0"/>
              <a:t>.*”</a:t>
            </a:r>
            <a:r>
              <a:rPr lang="en-US" sz="2000" dirty="0" smtClean="0">
                <a:solidFill>
                  <a:srgbClr val="FFFFD7"/>
                </a:solidFill>
              </a:rPr>
              <a:t>)                           </a:t>
            </a:r>
            <a:r>
              <a:rPr lang="en-US" sz="2000" dirty="0" err="1" smtClean="0">
                <a:solidFill>
                  <a:srgbClr val="FFE069"/>
                </a:solidFill>
                <a:sym typeface="Wingdings" charset="2"/>
              </a:rPr>
              <a:t></a:t>
            </a:r>
            <a:r>
              <a:rPr lang="en-US" sz="2000" dirty="0" smtClean="0">
                <a:solidFill>
                  <a:srgbClr val="FFE069"/>
                </a:solidFill>
                <a:sym typeface="Wingdings" charset="2"/>
              </a:rPr>
              <a:t> </a:t>
            </a:r>
            <a:r>
              <a:rPr lang="en-US" sz="2000" dirty="0" smtClean="0">
                <a:solidFill>
                  <a:srgbClr val="FFE069"/>
                </a:solidFill>
              </a:rPr>
              <a:t>lexical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rgbClr val="FFFFD7"/>
                </a:solidFill>
              </a:rPr>
              <a:t>SELECT </a:t>
            </a:r>
            <a:r>
              <a:rPr lang="en-US" sz="2000" dirty="0" smtClean="0"/>
              <a:t>?C </a:t>
            </a:r>
            <a:r>
              <a:rPr lang="en-US" sz="2000" dirty="0" smtClean="0">
                <a:solidFill>
                  <a:srgbClr val="FFFFD7"/>
                </a:solidFill>
              </a:rPr>
              <a:t>SubClassOf </a:t>
            </a:r>
            <a:r>
              <a:rPr lang="en-US" sz="2000" dirty="0" smtClean="0"/>
              <a:t>‘Disease (disorder)’                      </a:t>
            </a:r>
            <a:r>
              <a:rPr lang="en-US" sz="2000" dirty="0" err="1" smtClean="0">
                <a:solidFill>
                  <a:srgbClr val="FFE069"/>
                </a:solidFill>
                <a:sym typeface="Wingdings" charset="2"/>
              </a:rPr>
              <a:t></a:t>
            </a:r>
            <a:r>
              <a:rPr lang="en-US" sz="2000" dirty="0" smtClean="0">
                <a:solidFill>
                  <a:srgbClr val="FFE069"/>
                </a:solidFill>
                <a:sym typeface="Wingdings" charset="2"/>
              </a:rPr>
              <a:t> open world OWL semantics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rgbClr val="FFFFD7"/>
                </a:solidFill>
              </a:rPr>
              <a:t>WHERE FAIL</a:t>
            </a:r>
            <a:r>
              <a:rPr lang="en-US" sz="2000" dirty="0" smtClean="0"/>
              <a:t> ?C </a:t>
            </a:r>
            <a:r>
              <a:rPr lang="en-US" sz="2000" dirty="0" smtClean="0">
                <a:solidFill>
                  <a:srgbClr val="FFFFD7"/>
                </a:solidFill>
              </a:rPr>
              <a:t>SubClassOf </a:t>
            </a:r>
            <a:r>
              <a:rPr lang="en-US" sz="2000" dirty="0" smtClean="0"/>
              <a:t>“Hypertensive disorder”      </a:t>
            </a:r>
            <a:r>
              <a:rPr lang="en-US" sz="2000" dirty="0" err="1" smtClean="0">
                <a:solidFill>
                  <a:srgbClr val="FFE069"/>
                </a:solidFill>
                <a:sym typeface="Wingdings" charset="2"/>
              </a:rPr>
              <a:t></a:t>
            </a:r>
            <a:r>
              <a:rPr lang="en-US" sz="2000" dirty="0" smtClean="0">
                <a:solidFill>
                  <a:srgbClr val="FFE069"/>
                </a:solidFill>
                <a:sym typeface="Wingdings" charset="2"/>
              </a:rPr>
              <a:t> closed world meta-query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rgbClr val="FFFFD7"/>
                </a:solidFill>
              </a:rPr>
              <a:t>BEGIN ADD </a:t>
            </a:r>
            <a:r>
              <a:rPr lang="en-US" sz="2000" dirty="0" smtClean="0"/>
              <a:t>?C </a:t>
            </a:r>
            <a:r>
              <a:rPr lang="en-US" sz="2000" dirty="0" smtClean="0">
                <a:solidFill>
                  <a:srgbClr val="FFFFD7"/>
                </a:solidFill>
              </a:rPr>
              <a:t>SubClassOf </a:t>
            </a:r>
            <a:r>
              <a:rPr lang="en-US" sz="2000" dirty="0" smtClean="0"/>
              <a:t>Odd </a:t>
            </a:r>
            <a:r>
              <a:rPr lang="en-US" sz="2000" dirty="0" smtClean="0">
                <a:solidFill>
                  <a:srgbClr val="FFFFD7"/>
                </a:solidFill>
              </a:rPr>
              <a:t>END</a:t>
            </a:r>
            <a:r>
              <a:rPr lang="en-US" sz="2000" dirty="0" smtClean="0"/>
              <a:t>;  		          </a:t>
            </a:r>
            <a:r>
              <a:rPr lang="en-US" sz="2000" dirty="0" err="1" smtClean="0">
                <a:solidFill>
                  <a:srgbClr val="FFE069"/>
                </a:solidFill>
                <a:sym typeface="Wingdings" charset="2"/>
              </a:rPr>
              <a:t></a:t>
            </a:r>
            <a:r>
              <a:rPr lang="en-US" sz="2000" dirty="0" smtClean="0">
                <a:solidFill>
                  <a:srgbClr val="FFE069"/>
                </a:solidFill>
                <a:sym typeface="Wingdings" charset="2"/>
              </a:rPr>
              <a:t> action</a:t>
            </a:r>
            <a:endParaRPr lang="en-US" sz="2000" dirty="0" smtClean="0"/>
          </a:p>
          <a:p>
            <a:pPr>
              <a:defRPr/>
            </a:pPr>
            <a:r>
              <a:rPr lang="en-US" dirty="0" smtClean="0"/>
              <a:t>Classify and look at Odd cases</a:t>
            </a:r>
          </a:p>
          <a:p>
            <a:pPr marL="1281112" lvl="1" indent="-514350">
              <a:buFont typeface="Arial" charset="0"/>
              <a:buNone/>
              <a:defRPr/>
            </a:pPr>
            <a:r>
              <a:rPr lang="en-US" dirty="0" smtClean="0"/>
              <a:t>…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96E2844-35D1-F04A-938C-5BE7DF21225E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Classify and look at odd cases</a:t>
            </a:r>
            <a:endParaRPr lang="en-US" dirty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C8FEDF5-CD06-8B40-B5C8-5E093D72776C}" type="slidenum">
              <a:rPr lang="en-US" smtClean="0"/>
              <a:pPr/>
              <a:t>42</a:t>
            </a:fld>
            <a:endParaRPr lang="en-US" smtClean="0"/>
          </a:p>
        </p:txBody>
      </p:sp>
      <p:pic>
        <p:nvPicPr>
          <p:cNvPr id="55300" name="Picture 4" descr="Hypertensive disorders selected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2286000"/>
            <a:ext cx="128730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854200" y="7772400"/>
            <a:ext cx="9525000" cy="147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08560" bIns="50800" numCol="1" anchor="t" anchorCtr="0" compatLnSpc="1">
            <a:prstTxWarp prst="textNoShape">
              <a:avLst/>
            </a:prstTxWarp>
          </a:bodyPr>
          <a:lstStyle/>
          <a:p>
            <a:pPr marL="57150" marR="0" lvl="0" indent="-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  <a:sym typeface="Arial" charset="0"/>
              </a:rPr>
              <a:t>Examine,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  <a:sym typeface="Arial" charset="0"/>
              </a:rPr>
              <a:t> fix, reclassify &amp; check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ＭＳ Ｐゴシック" charset="-128"/>
              <a:cs typeface="ＭＳ Ｐゴシック" charset="-128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Look for regularities</a:t>
            </a:r>
            <a:endParaRPr lang="en-US" dirty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98475" y="1600200"/>
            <a:ext cx="12506325" cy="6870700"/>
          </a:xfrm>
        </p:spPr>
        <p:txBody>
          <a:bodyPr/>
          <a:lstStyle/>
          <a:p>
            <a:r>
              <a:rPr lang="en-US" smtClean="0"/>
              <a:t>Of hypertensive complications </a:t>
            </a:r>
          </a:p>
          <a:p>
            <a:pPr lvl="1"/>
            <a:r>
              <a:rPr lang="en-US" smtClean="0"/>
              <a:t>1 linked to </a:t>
            </a:r>
            <a:r>
              <a:rPr lang="en-US" i="1" u="sng" smtClean="0"/>
              <a:t>Hypertensive disorder </a:t>
            </a:r>
            <a:r>
              <a:rPr lang="en-US" smtClean="0"/>
              <a:t>by property </a:t>
            </a:r>
            <a:r>
              <a:rPr lang="en-US" i="1" u="sng" smtClean="0"/>
              <a:t>due to</a:t>
            </a:r>
          </a:p>
          <a:p>
            <a:pPr lvl="1"/>
            <a:r>
              <a:rPr lang="en-US" smtClean="0"/>
              <a:t>1 linked to </a:t>
            </a:r>
            <a:r>
              <a:rPr lang="en-US" i="1" u="sng" smtClean="0"/>
              <a:t>Hypertensive disorde</a:t>
            </a:r>
            <a:r>
              <a:rPr lang="en-US" i="1" smtClean="0"/>
              <a:t>r </a:t>
            </a:r>
            <a:r>
              <a:rPr lang="en-US" smtClean="0"/>
              <a:t>by property </a:t>
            </a:r>
            <a:r>
              <a:rPr lang="en-US" i="1" u="sng" smtClean="0"/>
              <a:t>associated with</a:t>
            </a:r>
            <a:endParaRPr lang="en-US" u="sng" smtClean="0"/>
          </a:p>
          <a:p>
            <a:pPr lvl="1"/>
            <a:r>
              <a:rPr lang="en-US" smtClean="0"/>
              <a:t>2 are subclasses of </a:t>
            </a:r>
            <a:r>
              <a:rPr lang="en-US" i="1" u="sng" smtClean="0"/>
              <a:t>Hypertensive disorder</a:t>
            </a:r>
          </a:p>
          <a:p>
            <a:pPr lvl="1"/>
            <a:r>
              <a:rPr lang="en-US" smtClean="0"/>
              <a:t>2 not linked at all</a:t>
            </a:r>
          </a:p>
          <a:p>
            <a:r>
              <a:rPr lang="en-US" smtClean="0"/>
              <a:t>No class for </a:t>
            </a:r>
            <a:r>
              <a:rPr lang="en-US" i="1" u="sng" smtClean="0"/>
              <a:t>Hypertensive complication</a:t>
            </a:r>
          </a:p>
          <a:p>
            <a:pPr lvl="1"/>
            <a:r>
              <a:rPr lang="en-US" smtClean="0"/>
              <a:t>Although there is a class for </a:t>
            </a:r>
            <a:r>
              <a:rPr lang="en-US" i="1" u="sng" smtClean="0"/>
              <a:t>Diabetic complication</a:t>
            </a:r>
          </a:p>
          <a:p>
            <a:r>
              <a:rPr lang="en-US" smtClean="0"/>
              <a:t>Regularise</a:t>
            </a:r>
          </a:p>
          <a:p>
            <a:pPr lvl="1"/>
            <a:r>
              <a:rPr lang="en-US" smtClean="0"/>
              <a:t>Create classes for </a:t>
            </a:r>
          </a:p>
          <a:p>
            <a:pPr lvl="2"/>
            <a:r>
              <a:rPr lang="en-US" i="1" u="sng" smtClean="0"/>
              <a:t>Hypertension</a:t>
            </a:r>
            <a:r>
              <a:rPr lang="en-US" smtClean="0"/>
              <a:t>, </a:t>
            </a:r>
          </a:p>
          <a:p>
            <a:pPr lvl="2"/>
            <a:r>
              <a:rPr lang="en-US" i="1" u="sng" smtClean="0"/>
              <a:t>Hypertensive complication</a:t>
            </a:r>
            <a:r>
              <a:rPr lang="en-US" smtClean="0"/>
              <a:t> and</a:t>
            </a:r>
          </a:p>
          <a:p>
            <a:pPr lvl="2"/>
            <a:r>
              <a:rPr lang="en-US" i="1" u="sng" smtClean="0"/>
              <a:t>Hypertension AND/OR Hypertensive complication</a:t>
            </a:r>
          </a:p>
          <a:p>
            <a:pPr lvl="1"/>
            <a:r>
              <a:rPr lang="en-US" smtClean="0"/>
              <a:t>Edit all complications to schema:</a:t>
            </a:r>
            <a:br>
              <a:rPr lang="en-US" smtClean="0"/>
            </a:br>
            <a:r>
              <a:rPr lang="en-US" i="1" u="sng" smtClean="0"/>
              <a:t>Disorder</a:t>
            </a:r>
            <a:r>
              <a:rPr lang="en-US" i="1" smtClean="0"/>
              <a:t>   </a:t>
            </a:r>
            <a:r>
              <a:rPr lang="en-US" i="1" u="sng" smtClean="0"/>
              <a:t>due </a:t>
            </a:r>
            <a:r>
              <a:rPr lang="en-US" i="1" smtClean="0"/>
              <a:t>t</a:t>
            </a:r>
            <a:r>
              <a:rPr lang="en-US" i="1" u="sng" smtClean="0"/>
              <a:t>o</a:t>
            </a:r>
            <a:r>
              <a:rPr lang="en-US" i="1" smtClean="0"/>
              <a:t>  some </a:t>
            </a:r>
            <a:r>
              <a:rPr lang="en-US" i="1" u="sng" smtClean="0"/>
              <a:t>Hypertension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2BD24BB-8C44-DB4F-8BF7-940275F14928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263" y="200025"/>
            <a:ext cx="11082337" cy="1473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Which concept should carry the old ID?</a:t>
            </a:r>
            <a:endParaRPr lang="en-US" dirty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177800" y="1066800"/>
            <a:ext cx="12827000" cy="7937500"/>
          </a:xfrm>
        </p:spPr>
        <p:txBody>
          <a:bodyPr/>
          <a:lstStyle/>
          <a:p>
            <a:r>
              <a:rPr lang="en-US" smtClean="0"/>
              <a:t>Look at usages of </a:t>
            </a:r>
            <a:r>
              <a:rPr lang="en-US" i="1" u="sng" smtClean="0"/>
              <a:t>Hypertensive disorder</a:t>
            </a:r>
          </a:p>
          <a:p>
            <a:pPr lvl="1"/>
            <a:r>
              <a:rPr lang="en-US" smtClean="0"/>
              <a:t>All fit </a:t>
            </a:r>
            <a:r>
              <a:rPr lang="en-US" i="1" u="sng" smtClean="0"/>
              <a:t>Hypertension</a:t>
            </a:r>
            <a:r>
              <a:rPr lang="en-US" i="1" smtClean="0"/>
              <a:t>;</a:t>
            </a:r>
            <a:r>
              <a:rPr lang="en-US" smtClean="0"/>
              <a:t> none fit </a:t>
            </a:r>
            <a:r>
              <a:rPr lang="en-US" i="1" u="sng" smtClean="0"/>
              <a:t>Hypertensive complication</a:t>
            </a:r>
          </a:p>
          <a:p>
            <a:pPr lvl="1"/>
            <a:endParaRPr lang="en-US" i="1" u="sng" smtClean="0"/>
          </a:p>
          <a:p>
            <a:pPr lvl="1">
              <a:buFont typeface="Arial" charset="0"/>
              <a:buNone/>
            </a:pPr>
            <a:endParaRPr lang="en-US" i="1" u="sng" smtClean="0"/>
          </a:p>
          <a:p>
            <a:pPr lvl="1"/>
            <a:endParaRPr lang="en-US" i="1" smtClean="0"/>
          </a:p>
          <a:p>
            <a:pPr lvl="1"/>
            <a:endParaRPr lang="en-US" i="1" smtClean="0"/>
          </a:p>
          <a:p>
            <a:pPr lvl="1"/>
            <a:endParaRPr lang="en-US" i="1" smtClean="0"/>
          </a:p>
          <a:p>
            <a:pPr lvl="1"/>
            <a:endParaRPr lang="en-US" i="1" smtClean="0"/>
          </a:p>
          <a:p>
            <a:pPr lvl="1"/>
            <a:endParaRPr lang="en-US" i="1" smtClean="0"/>
          </a:p>
          <a:p>
            <a:pPr lvl="1"/>
            <a:r>
              <a:rPr lang="en-US" smtClean="0"/>
              <a:t>Therefore, label original ID for </a:t>
            </a:r>
            <a:r>
              <a:rPr lang="en-US" i="1" u="sng" smtClean="0"/>
              <a:t>Hypertensive disorder </a:t>
            </a:r>
            <a:r>
              <a:rPr lang="en-US" smtClean="0"/>
              <a:t>as </a:t>
            </a:r>
            <a:r>
              <a:rPr lang="en-US" i="1" u="sng" smtClean="0"/>
              <a:t>Hypertension</a:t>
            </a:r>
          </a:p>
          <a:p>
            <a:pPr lvl="2"/>
            <a:r>
              <a:rPr lang="en-US" smtClean="0"/>
              <a:t>New Hierarchy:</a:t>
            </a:r>
          </a:p>
          <a:p>
            <a:pPr lvl="3"/>
            <a:r>
              <a:rPr lang="en-US" smtClean="0">
                <a:solidFill>
                  <a:srgbClr val="FFFF00"/>
                </a:solidFill>
              </a:rPr>
              <a:t>Hypertension AND/OR Hypertensive complication   </a:t>
            </a:r>
            <a:r>
              <a:rPr lang="en-US" smtClean="0">
                <a:solidFill>
                  <a:srgbClr val="FFE069"/>
                </a:solidFill>
                <a:sym typeface="Wingdings" charset="2"/>
              </a:rPr>
              <a:t> new ID/concept</a:t>
            </a:r>
            <a:r>
              <a:rPr lang="en-US" smtClean="0">
                <a:solidFill>
                  <a:srgbClr val="FFFF00"/>
                </a:solidFill>
              </a:rPr>
              <a:t/>
            </a:r>
            <a:br>
              <a:rPr lang="en-US" smtClean="0">
                <a:solidFill>
                  <a:srgbClr val="FFFF00"/>
                </a:solidFill>
              </a:rPr>
            </a:br>
            <a:r>
              <a:rPr lang="en-US" smtClean="0">
                <a:solidFill>
                  <a:srgbClr val="FFFF00"/>
                </a:solidFill>
              </a:rPr>
              <a:t>    Hypertension                                                             </a:t>
            </a:r>
            <a:r>
              <a:rPr lang="en-US" smtClean="0">
                <a:solidFill>
                  <a:srgbClr val="FFE069"/>
                </a:solidFill>
                <a:sym typeface="Wingdings" charset="2"/>
              </a:rPr>
              <a:t> old ID/concept</a:t>
            </a:r>
            <a:r>
              <a:rPr lang="en-US" smtClean="0">
                <a:solidFill>
                  <a:srgbClr val="FFFF00"/>
                </a:solidFill>
              </a:rPr>
              <a:t/>
            </a:r>
            <a:br>
              <a:rPr lang="en-US" smtClean="0">
                <a:solidFill>
                  <a:srgbClr val="FFFF00"/>
                </a:solidFill>
              </a:rPr>
            </a:br>
            <a:r>
              <a:rPr lang="en-US" smtClean="0">
                <a:solidFill>
                  <a:srgbClr val="FFFF00"/>
                </a:solidFill>
              </a:rPr>
              <a:t>        …kinds of hypertension</a:t>
            </a:r>
            <a:br>
              <a:rPr lang="en-US" smtClean="0">
                <a:solidFill>
                  <a:srgbClr val="FFFF00"/>
                </a:solidFill>
              </a:rPr>
            </a:br>
            <a:r>
              <a:rPr lang="en-US" smtClean="0">
                <a:solidFill>
                  <a:srgbClr val="FFFF00"/>
                </a:solidFill>
              </a:rPr>
              <a:t>    Hypertensive complication…                                  </a:t>
            </a:r>
            <a:r>
              <a:rPr lang="en-US" smtClean="0">
                <a:solidFill>
                  <a:srgbClr val="FFE069"/>
                </a:solidFill>
              </a:rPr>
              <a:t> </a:t>
            </a:r>
            <a:r>
              <a:rPr lang="en-US" smtClean="0">
                <a:solidFill>
                  <a:srgbClr val="FFE069"/>
                </a:solidFill>
                <a:sym typeface="Wingdings" charset="2"/>
              </a:rPr>
              <a:t> new ID/concept</a:t>
            </a:r>
            <a:r>
              <a:rPr lang="en-US" smtClean="0">
                <a:solidFill>
                  <a:srgbClr val="FFFF00"/>
                </a:solidFill>
              </a:rPr>
              <a:t/>
            </a:r>
            <a:br>
              <a:rPr lang="en-US" smtClean="0">
                <a:solidFill>
                  <a:srgbClr val="FFFF00"/>
                </a:solidFill>
              </a:rPr>
            </a:br>
            <a:r>
              <a:rPr lang="en-US" smtClean="0">
                <a:solidFill>
                  <a:srgbClr val="FFFF00"/>
                </a:solidFill>
              </a:rPr>
              <a:t>       … kinds of hypertensive complication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BE24067-284C-6E43-89F8-B18054015517}" type="slidenum">
              <a:rPr lang="en-US" smtClean="0"/>
              <a:pPr/>
              <a:t>44</a:t>
            </a:fld>
            <a:endParaRPr lang="en-US" smtClean="0"/>
          </a:p>
        </p:txBody>
      </p:sp>
      <p:pic>
        <p:nvPicPr>
          <p:cNvPr id="57349" name="Picture 4" descr="Usages of Hypertensive disorder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5600" y="2286000"/>
            <a:ext cx="89249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7B37EBE-F25A-014A-A5F9-F05DC70B6D47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92262" y="200025"/>
            <a:ext cx="11412537" cy="1473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Always trace errors to root to fix</a:t>
            </a:r>
            <a:br>
              <a:rPr lang="en-US" dirty="0" smtClean="0"/>
            </a:br>
            <a:r>
              <a:rPr lang="en-US" dirty="0" smtClean="0"/>
              <a:t>Otherwise get “helter-skelter modelling”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85988"/>
            <a:ext cx="13004800" cy="6870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Simple error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The axiom that </a:t>
            </a:r>
            <a:r>
              <a:rPr lang="en-US" i="1" u="sng"/>
              <a:t>Skin </a:t>
            </a:r>
            <a:r>
              <a:rPr lang="en-US"/>
              <a:t>is a kind of </a:t>
            </a:r>
            <a:r>
              <a:rPr lang="en-US" i="1" u="sng"/>
              <a:t>Soft tissue </a:t>
            </a:r>
            <a:r>
              <a:rPr lang="en-US"/>
              <a:t>was omitted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Therefore </a:t>
            </a:r>
            <a:r>
              <a:rPr lang="en-US" i="1"/>
              <a:t>I</a:t>
            </a:r>
            <a:r>
              <a:rPr lang="en-US" i="1" u="sng"/>
              <a:t>njuries to skin</a:t>
            </a:r>
            <a:r>
              <a:rPr lang="en-US" u="sng"/>
              <a:t> </a:t>
            </a:r>
            <a:r>
              <a:rPr lang="en-US"/>
              <a:t>are not listed as kinds of </a:t>
            </a:r>
            <a:br>
              <a:rPr lang="en-US"/>
            </a:br>
            <a:r>
              <a:rPr lang="en-US" i="1" u="sng"/>
              <a:t>Soft tissue injuries</a:t>
            </a:r>
            <a:endParaRPr lang="en-US" u="sng"/>
          </a:p>
          <a:p>
            <a:pPr eaLnBrk="1" hangingPunct="1">
              <a:lnSpc>
                <a:spcPct val="90000"/>
              </a:lnSpc>
            </a:pPr>
            <a:r>
              <a:rPr lang="en-US"/>
              <a:t>Authors have noticed some cases  and tried  to compensate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u="sng"/>
              <a:t>Cut of skin of  foot</a:t>
            </a:r>
            <a:r>
              <a:rPr lang="en-US" i="1"/>
              <a:t> </a:t>
            </a:r>
            <a:r>
              <a:rPr lang="en-US"/>
              <a:t>was a kind of</a:t>
            </a:r>
            <a:r>
              <a:rPr lang="en-US" i="1"/>
              <a:t> </a:t>
            </a:r>
            <a:r>
              <a:rPr lang="en-US" i="1" u="sng"/>
              <a:t>soft tissue injury</a:t>
            </a:r>
            <a:r>
              <a:rPr lang="en-US"/>
              <a:t>, but</a:t>
            </a:r>
            <a:r>
              <a:rPr lang="en-US" i="1" u="sng"/>
              <a:t/>
            </a:r>
            <a:br>
              <a:rPr lang="en-US" i="1" u="sng"/>
            </a:br>
            <a:r>
              <a:rPr lang="en-US" i="1" u="sng"/>
              <a:t>Cut of the skin of lower limb </a:t>
            </a:r>
            <a:r>
              <a:rPr lang="en-US" i="1"/>
              <a:t> </a:t>
            </a:r>
            <a:r>
              <a:rPr lang="en-US"/>
              <a:t>was NOT a </a:t>
            </a:r>
            <a:r>
              <a:rPr lang="en-US" i="1" u="sng"/>
              <a:t>soft tissue injury</a:t>
            </a:r>
            <a:endParaRPr lang="en-US" u="sng"/>
          </a:p>
          <a:p>
            <a:pPr lvl="1" eaLnBrk="1" hangingPunct="1">
              <a:lnSpc>
                <a:spcPct val="90000"/>
              </a:lnSpc>
            </a:pPr>
            <a:endParaRPr lang="en-US"/>
          </a:p>
          <a:p>
            <a:pPr lvl="1" eaLnBrk="1" hangingPunct="1">
              <a:lnSpc>
                <a:spcPct val="90000"/>
              </a:lnSpc>
            </a:pPr>
            <a:r>
              <a:rPr lang="en-US"/>
              <a:t>One axiom to fix it all: </a:t>
            </a:r>
            <a:r>
              <a:rPr lang="en-US" i="1" u="sng"/>
              <a:t>Skin </a:t>
            </a:r>
            <a:r>
              <a:rPr lang="en-US"/>
              <a:t>subClassOf </a:t>
            </a:r>
            <a:r>
              <a:rPr lang="en-US" i="1" u="sng"/>
              <a:t>SoftTissue: 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And then a script to find the redundant axioms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400" y="200025"/>
            <a:ext cx="12344399" cy="1473200"/>
          </a:xfrm>
        </p:spPr>
        <p:txBody>
          <a:bodyPr/>
          <a:lstStyle/>
          <a:p>
            <a:r>
              <a:rPr lang="en-US" dirty="0" smtClean="0"/>
              <a:t>… but sometimes it is hard to agree on   </a:t>
            </a:r>
            <a:br>
              <a:rPr lang="en-US" dirty="0" smtClean="0"/>
            </a:br>
            <a:r>
              <a:rPr lang="en-US" dirty="0" smtClean="0"/>
              <a:t>    what is the “right” answer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sz="3200" dirty="0" smtClean="0"/>
              <a:t>Example from work on ICD11-SNOMED harmonization </a:t>
            </a:r>
            <a:br>
              <a:rPr lang="en-US" sz="3200" dirty="0" smtClean="0"/>
            </a:br>
            <a:r>
              <a:rPr lang="en-US" sz="3200" dirty="0" smtClean="0"/>
              <a:t>      </a:t>
            </a:r>
            <a:r>
              <a:rPr lang="en-US" sz="2400" dirty="0" smtClean="0"/>
              <a:t>(Thanks to Stefan Schulz)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8475" y="2819400"/>
            <a:ext cx="12506325" cy="7567612"/>
          </a:xfrm>
        </p:spPr>
        <p:txBody>
          <a:bodyPr/>
          <a:lstStyle/>
          <a:p>
            <a:r>
              <a:rPr lang="en-US" dirty="0" smtClean="0"/>
              <a:t>Should “</a:t>
            </a:r>
            <a:r>
              <a:rPr lang="en-US" i="1" dirty="0" smtClean="0"/>
              <a:t>Fracture of Radius &amp; Ulna</a:t>
            </a:r>
            <a:r>
              <a:rPr lang="en-US" dirty="0" smtClean="0"/>
              <a:t>” be a kind of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i="1" dirty="0" smtClean="0"/>
              <a:t>Fracture of Radius</a:t>
            </a:r>
            <a:r>
              <a:rPr lang="en-US" dirty="0" smtClean="0"/>
              <a:t>”?</a:t>
            </a:r>
          </a:p>
          <a:p>
            <a:r>
              <a:rPr lang="en-US" dirty="0" smtClean="0"/>
              <a:t>Should “</a:t>
            </a:r>
            <a:r>
              <a:rPr lang="en-US" i="1" dirty="0" smtClean="0"/>
              <a:t>Tetralogy of Fallot</a:t>
            </a:r>
            <a:r>
              <a:rPr lang="en-US" dirty="0" smtClean="0"/>
              <a:t>” be a kind of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i="1" dirty="0" smtClean="0"/>
              <a:t>Pulmonary stenosis</a:t>
            </a:r>
            <a:r>
              <a:rPr lang="en-US" dirty="0" smtClean="0"/>
              <a:t>”?</a:t>
            </a:r>
          </a:p>
          <a:p>
            <a:endParaRPr lang="en-US" dirty="0" smtClean="0"/>
          </a:p>
          <a:p>
            <a:r>
              <a:rPr lang="en-US" dirty="0" smtClean="0"/>
              <a:t>How do we find out?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AB9874-F0AA-CA45-8AEE-299C27D2ACC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0025"/>
            <a:ext cx="12522199" cy="1473200"/>
          </a:xfrm>
        </p:spPr>
        <p:txBody>
          <a:bodyPr/>
          <a:lstStyle/>
          <a:p>
            <a:r>
              <a:rPr lang="en-US" dirty="0" smtClean="0"/>
              <a:t>“Condition” </a:t>
            </a:r>
            <a:r>
              <a:rPr lang="en-US" dirty="0" err="1" smtClean="0"/>
              <a:t>vs</a:t>
            </a:r>
            <a:r>
              <a:rPr lang="en-US" dirty="0" smtClean="0"/>
              <a:t> “Situation”</a:t>
            </a:r>
            <a:br>
              <a:rPr lang="en-US" dirty="0" smtClean="0"/>
            </a:br>
            <a:r>
              <a:rPr lang="en-US" dirty="0" smtClean="0"/>
              <a:t>“Word” </a:t>
            </a:r>
            <a:r>
              <a:rPr lang="en-US" dirty="0" err="1" smtClean="0"/>
              <a:t>vs</a:t>
            </a:r>
            <a:r>
              <a:rPr lang="en-US" dirty="0" smtClean="0"/>
              <a:t> “Sentence”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" y="2362200"/>
            <a:ext cx="12938125" cy="6870700"/>
          </a:xfrm>
        </p:spPr>
        <p:txBody>
          <a:bodyPr/>
          <a:lstStyle/>
          <a:p>
            <a:r>
              <a:rPr lang="en-US" dirty="0"/>
              <a:t>Does a code represent</a:t>
            </a:r>
          </a:p>
          <a:p>
            <a:pPr lvl="1"/>
            <a:r>
              <a:rPr lang="en-US" sz="3200" dirty="0"/>
              <a:t>A “disorder”?</a:t>
            </a:r>
          </a:p>
          <a:p>
            <a:pPr lvl="2"/>
            <a:r>
              <a:rPr lang="en-US" sz="2800" dirty="0"/>
              <a:t>“Condition” </a:t>
            </a:r>
            <a:r>
              <a:rPr lang="en-US" sz="2800" dirty="0" smtClean="0"/>
              <a:t>interpretation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“having </a:t>
            </a:r>
            <a:r>
              <a:rPr lang="en-US" sz="3200" dirty="0"/>
              <a:t>a disorder”?</a:t>
            </a:r>
          </a:p>
          <a:p>
            <a:pPr lvl="2"/>
            <a:r>
              <a:rPr lang="en-US" sz="2800" dirty="0"/>
              <a:t>“Situation” interpretation</a:t>
            </a:r>
          </a:p>
          <a:p>
            <a:pPr lvl="3"/>
            <a:r>
              <a:rPr lang="en-US" sz="2400" dirty="0"/>
              <a:t> “Situation of having a disorder” /</a:t>
            </a:r>
          </a:p>
          <a:p>
            <a:pPr lvl="3"/>
            <a:r>
              <a:rPr lang="en-US" sz="2400" dirty="0"/>
              <a:t>  “Patient having the disorder at a given place and time as observed by|</a:t>
            </a:r>
            <a:br>
              <a:rPr lang="en-US" sz="2400" dirty="0"/>
            </a:br>
            <a:r>
              <a:rPr lang="en-US" sz="2400" dirty="0"/>
              <a:t>    a given clinician”</a:t>
            </a:r>
            <a:br>
              <a:rPr lang="en-US" sz="2400" dirty="0"/>
            </a:br>
            <a:endParaRPr lang="en-US" sz="2400" dirty="0" smtClean="0"/>
          </a:p>
          <a:p>
            <a:pPr lvl="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262" y="200025"/>
            <a:ext cx="10777537" cy="1473200"/>
          </a:xfrm>
        </p:spPr>
        <p:txBody>
          <a:bodyPr/>
          <a:lstStyle/>
          <a:p>
            <a:r>
              <a:rPr lang="en-US" dirty="0" smtClean="0"/>
              <a:t>Example: Fracture </a:t>
            </a:r>
            <a:r>
              <a:rPr lang="en-US" dirty="0"/>
              <a:t>of Radius &amp; </a:t>
            </a:r>
            <a:r>
              <a:rPr lang="en-US" dirty="0" smtClean="0"/>
              <a:t>Ulna</a:t>
            </a:r>
            <a:br>
              <a:rPr lang="en-US" dirty="0" smtClean="0"/>
            </a:br>
            <a:r>
              <a:rPr lang="en-US" dirty="0" smtClean="0"/>
              <a:t>                 (</a:t>
            </a:r>
            <a:r>
              <a:rPr lang="en-US" dirty="0"/>
              <a:t>Forearm</a:t>
            </a:r>
            <a:r>
              <a:rPr lang="en-US" dirty="0" smtClean="0"/>
              <a:t>) – a single code in</a:t>
            </a:r>
            <a:br>
              <a:rPr lang="en-US" dirty="0" smtClean="0"/>
            </a:br>
            <a:r>
              <a:rPr lang="en-US" dirty="0" smtClean="0"/>
              <a:t>                 ICD and SNOMED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38800"/>
            <a:ext cx="12750800" cy="5029200"/>
          </a:xfrm>
        </p:spPr>
        <p:txBody>
          <a:bodyPr/>
          <a:lstStyle/>
          <a:p>
            <a:r>
              <a:rPr lang="en-US" dirty="0"/>
              <a:t>“Condition interpretation”</a:t>
            </a:r>
          </a:p>
          <a:p>
            <a:pPr lvl="1"/>
            <a:r>
              <a:rPr lang="en-US" dirty="0"/>
              <a:t>Nothing can </a:t>
            </a:r>
            <a:r>
              <a:rPr lang="en-US" i="1" dirty="0"/>
              <a:t>be </a:t>
            </a:r>
            <a:r>
              <a:rPr lang="en-US" dirty="0"/>
              <a:t>both a “fracture of radius” and “fracture of ulna”</a:t>
            </a:r>
          </a:p>
          <a:p>
            <a:r>
              <a:rPr lang="en-US" dirty="0"/>
              <a:t>“Situation interpretation”</a:t>
            </a:r>
          </a:p>
          <a:p>
            <a:pPr lvl="1"/>
            <a:r>
              <a:rPr lang="en-US" dirty="0"/>
              <a:t>A patient can simultaneously </a:t>
            </a:r>
            <a:r>
              <a:rPr lang="en-US" i="1" dirty="0"/>
              <a:t>have </a:t>
            </a:r>
            <a:r>
              <a:rPr lang="en-US" dirty="0"/>
              <a:t>both a “fracture of radius” and “fracture of ulna”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48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2743200"/>
            <a:ext cx="8385276" cy="25907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800" y="200025"/>
            <a:ext cx="10896599" cy="1473200"/>
          </a:xfrm>
        </p:spPr>
        <p:txBody>
          <a:bodyPr/>
          <a:lstStyle/>
          <a:p>
            <a:r>
              <a:rPr lang="en-US" dirty="0" smtClean="0"/>
              <a:t>The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4419600"/>
            <a:ext cx="12496800" cy="4876800"/>
          </a:xfrm>
        </p:spPr>
        <p:txBody>
          <a:bodyPr/>
          <a:lstStyle/>
          <a:p>
            <a:r>
              <a:rPr lang="en-US" dirty="0"/>
              <a:t>Should responses to queries /rules for patients with “</a:t>
            </a:r>
            <a:r>
              <a:rPr lang="en-US" i="1" dirty="0"/>
              <a:t>Fracture of Radius</a:t>
            </a:r>
            <a:r>
              <a:rPr lang="en-US" dirty="0"/>
              <a:t>” include patients with </a:t>
            </a:r>
            <a:br>
              <a:rPr lang="en-US" dirty="0"/>
            </a:br>
            <a:r>
              <a:rPr lang="en-US" dirty="0"/>
              <a:t>“</a:t>
            </a:r>
            <a:r>
              <a:rPr lang="en-US" i="1" dirty="0" smtClean="0"/>
              <a:t>Fracture </a:t>
            </a:r>
            <a:r>
              <a:rPr lang="en-US" i="1" dirty="0"/>
              <a:t>of the radius &amp; ulna</a:t>
            </a:r>
            <a:r>
              <a:rPr lang="en-US" dirty="0"/>
              <a:t>”?</a:t>
            </a:r>
          </a:p>
          <a:p>
            <a:pPr lvl="1"/>
            <a:r>
              <a:rPr lang="en-US" dirty="0"/>
              <a:t>Most doctors say “yes”</a:t>
            </a:r>
          </a:p>
          <a:p>
            <a:pPr lvl="1"/>
            <a:r>
              <a:rPr lang="en-US" dirty="0"/>
              <a:t>Both SNOMED and ICD</a:t>
            </a:r>
            <a:r>
              <a:rPr lang="en-US" dirty="0" smtClean="0"/>
              <a:t> say “yes”, i.e.</a:t>
            </a:r>
            <a:br>
              <a:rPr lang="en-US" dirty="0" smtClean="0"/>
            </a:br>
            <a:r>
              <a:rPr lang="en-US" dirty="0" smtClean="0"/>
              <a:t>hierarchies classify:</a:t>
            </a:r>
          </a:p>
          <a:p>
            <a:pPr lvl="2"/>
            <a:r>
              <a:rPr lang="en-US" dirty="0" smtClean="0"/>
              <a:t>“</a:t>
            </a:r>
            <a:r>
              <a:rPr lang="en-US" dirty="0"/>
              <a:t>Fracture of </a:t>
            </a:r>
            <a:r>
              <a:rPr lang="en-US" dirty="0" smtClean="0"/>
              <a:t>Radius </a:t>
            </a:r>
            <a:r>
              <a:rPr lang="en-US" dirty="0"/>
              <a:t>and </a:t>
            </a:r>
            <a:r>
              <a:rPr lang="en-US" dirty="0" smtClean="0"/>
              <a:t>Ulna” </a:t>
            </a:r>
            <a:r>
              <a:rPr lang="en-US" dirty="0"/>
              <a:t>as a kind of “Fracture of Radius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Which is safer?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49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800" y="2209800"/>
            <a:ext cx="5486400" cy="16951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263" y="200025"/>
            <a:ext cx="10701337" cy="1473200"/>
          </a:xfrm>
        </p:spPr>
        <p:txBody>
          <a:bodyPr/>
          <a:lstStyle/>
          <a:p>
            <a:pPr>
              <a:defRPr/>
            </a:pPr>
            <a:r>
              <a:rPr lang="en-US"/>
              <a:t>Problems I am trying to solve (II)</a:t>
            </a:r>
            <a:br>
              <a:rPr lang="en-US"/>
            </a:br>
            <a:r>
              <a:rPr lang="en-US"/>
              <a:t>How to tell if SNOMED is safe to use </a:t>
            </a:r>
            <a:br>
              <a:rPr lang="en-US"/>
            </a:br>
            <a:r>
              <a:rPr lang="en-US" sz="3200"/>
              <a:t>(or any other big terminology – 50K..500K classes )</a:t>
            </a:r>
            <a:endParaRPr lang="en-US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82600" y="2133600"/>
            <a:ext cx="12522200" cy="2971800"/>
          </a:xfrm>
        </p:spPr>
        <p:txBody>
          <a:bodyPr/>
          <a:lstStyle/>
          <a:p>
            <a:r>
              <a:rPr lang="en-US"/>
              <a:t>Is it correct clinically?  Formally?</a:t>
            </a:r>
          </a:p>
          <a:p>
            <a:r>
              <a:rPr lang="en-US"/>
              <a:t>Will “users” understand it sufficiently to use it correctly?</a:t>
            </a:r>
          </a:p>
          <a:p>
            <a:pPr lvl="1"/>
            <a:r>
              <a:rPr lang="en-US"/>
              <a:t>End users?  Knowledge &amp; software engineer users?</a:t>
            </a:r>
          </a:p>
          <a:p>
            <a:pPr lvl="2"/>
            <a:r>
              <a:rPr lang="en-US"/>
              <a:t>(See JAMIA, J Biomed Informatics, &amp; KCAP papers on my website</a:t>
            </a:r>
            <a:br>
              <a:rPr lang="en-US"/>
            </a:br>
            <a:r>
              <a:rPr lang="en-US"/>
              <a:t>  http://cs.man.ac.uk/~rector)</a:t>
            </a:r>
          </a:p>
          <a:p>
            <a:pPr lvl="1"/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E83824-A99A-B94C-B5D0-65E61650736E}" type="slidenum">
              <a:rPr lang="en-US"/>
              <a:pPr/>
              <a:t>5</a:t>
            </a:fld>
            <a:endParaRPr lang="en-US"/>
          </a:p>
        </p:txBody>
      </p:sp>
      <p:pic>
        <p:nvPicPr>
          <p:cNvPr id="32773" name="Picture 4" descr="Acute MI (not under IHD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5257800"/>
            <a:ext cx="600075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731000" y="5105400"/>
            <a:ext cx="6019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180809" bIns="50800">
            <a:prstTxWarp prst="textNoShape">
              <a:avLst/>
            </a:prstTxWarp>
          </a:bodyPr>
          <a:lstStyle/>
          <a:p>
            <a:pPr marL="509588" indent="-503238" algn="l" eaLnBrk="0" hangingPunct="0">
              <a:spcBef>
                <a:spcPts val="2000"/>
              </a:spcBef>
              <a:buSzPct val="100000"/>
              <a:buFont typeface="Arial" charset="0"/>
              <a:buChar char="►"/>
              <a:defRPr/>
            </a:pP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Why wasn’t </a:t>
            </a:r>
            <a:r>
              <a:rPr lang="en-US" sz="2000" b="1" i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Myocardial Infarction </a:t>
            </a: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a kind of </a:t>
            </a:r>
            <a:r>
              <a:rPr lang="en-US" sz="2000" b="1" i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Ischemic Heart Disease</a:t>
            </a: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?</a:t>
            </a:r>
          </a:p>
          <a:p>
            <a:pPr marL="509588" indent="-503238" algn="l" eaLnBrk="0" hangingPunct="0">
              <a:spcBef>
                <a:spcPts val="2000"/>
              </a:spcBef>
              <a:buSzPct val="100000"/>
              <a:buFont typeface="Arial" charset="0"/>
              <a:buChar char="►"/>
              <a:defRPr/>
            </a:pP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Why </a:t>
            </a:r>
            <a:r>
              <a:rPr lang="en-US" sz="2000" b="1" kern="0">
                <a:solidFill>
                  <a:srgbClr val="FFFFFF"/>
                </a:solidFill>
                <a:ea typeface="ＭＳ Ｐゴシック" charset="-128"/>
                <a:cs typeface="ＭＳ Ｐゴシック" charset="-128"/>
                <a:sym typeface="Arial" charset="0"/>
              </a:rPr>
              <a:t>wasn’t </a:t>
            </a:r>
            <a:r>
              <a:rPr lang="en-US" sz="2000" b="1" i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Subdural hematoma</a:t>
            </a: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 a kind of </a:t>
            </a:r>
            <a:r>
              <a:rPr lang="en-US" sz="2000" b="1" i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Intracranial bleed?</a:t>
            </a:r>
          </a:p>
          <a:p>
            <a:pPr marL="509588" indent="-503238" algn="l" eaLnBrk="0" hangingPunct="0">
              <a:spcBef>
                <a:spcPts val="2000"/>
              </a:spcBef>
              <a:buSzPct val="100000"/>
              <a:buFont typeface="Arial" charset="0"/>
              <a:buChar char="►"/>
              <a:defRPr/>
            </a:pP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Why </a:t>
            </a:r>
            <a:r>
              <a:rPr lang="en-US" sz="2000" b="1" kern="0">
                <a:solidFill>
                  <a:srgbClr val="FFFFFF"/>
                </a:solidFill>
                <a:ea typeface="ＭＳ Ｐゴシック" charset="-128"/>
                <a:cs typeface="ＭＳ Ｐゴシック" charset="-128"/>
                <a:sym typeface="Arial" charset="0"/>
              </a:rPr>
              <a:t>wasn’t </a:t>
            </a:r>
            <a:r>
              <a:rPr lang="en-US" sz="2000" b="1" i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Chronic duodenal ulcer </a:t>
            </a: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a kind of</a:t>
            </a:r>
            <a:r>
              <a:rPr lang="en-US" sz="2000" b="1" i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 Chronic disease?</a:t>
            </a:r>
          </a:p>
          <a:p>
            <a:pPr marL="509588" indent="-503238" algn="l" eaLnBrk="0" hangingPunct="0">
              <a:spcBef>
                <a:spcPts val="2000"/>
              </a:spcBef>
              <a:buSzPct val="100000"/>
              <a:buFont typeface="Arial" charset="0"/>
              <a:buChar char="►"/>
              <a:defRPr/>
            </a:pP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Why was </a:t>
            </a:r>
            <a:r>
              <a:rPr lang="en-US" sz="2000" b="1" i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Thrombophlebitis of breast</a:t>
            </a: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 a kind of </a:t>
            </a:r>
            <a:r>
              <a:rPr lang="en-US" sz="2000" b="1" i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Disorder of leg</a:t>
            </a: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?</a:t>
            </a:r>
            <a:b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</a:b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Why was </a:t>
            </a:r>
            <a:r>
              <a:rPr lang="en-US" sz="2000" b="1" i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Thrombosis of ankle vein</a:t>
            </a: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 a </a:t>
            </a:r>
            <a:r>
              <a:rPr lang="en-US" sz="2000" b="1" i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Disorder of pelvis</a:t>
            </a: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?</a:t>
            </a:r>
          </a:p>
          <a:p>
            <a:pPr marL="509588" indent="-503238" algn="l" eaLnBrk="0" hangingPunct="0">
              <a:spcBef>
                <a:spcPts val="2000"/>
              </a:spcBef>
              <a:buSzPct val="100000"/>
              <a:buFont typeface="Arial" charset="0"/>
              <a:buChar char="►"/>
              <a:defRPr/>
            </a:pPr>
            <a:endParaRPr lang="en-US" sz="2400" b="1" i="1" kern="0">
              <a:solidFill>
                <a:srgbClr val="FFFFFF"/>
              </a:solidFill>
              <a:latin typeface="+mn-lt"/>
              <a:ea typeface="ＭＳ Ｐゴシック" charset="-128"/>
              <a:cs typeface="ＭＳ Ｐゴシック" charset="-128"/>
              <a:sym typeface="Arial" charset="0"/>
            </a:endParaRPr>
          </a:p>
          <a:p>
            <a:pPr marL="1130300" lvl="1" indent="-363538" algn="l" eaLnBrk="0" hangingPunct="0">
              <a:spcBef>
                <a:spcPts val="1000"/>
              </a:spcBef>
              <a:buSzPct val="100000"/>
              <a:buFont typeface="Arial" charset="0"/>
              <a:buChar char="►"/>
              <a:defRPr/>
            </a:pPr>
            <a:endParaRPr lang="en-US" sz="1600" b="1" kern="0">
              <a:solidFill>
                <a:srgbClr val="FFFFFF"/>
              </a:solidFill>
              <a:latin typeface="+mn-lt"/>
              <a:ea typeface="ＭＳ Ｐゴシック" charset="-128"/>
              <a:sym typeface="Arial" charset="0"/>
            </a:endParaRPr>
          </a:p>
          <a:p>
            <a:pPr marL="1130300" lvl="1" indent="-363538" algn="l" eaLnBrk="0" hangingPunct="0">
              <a:spcBef>
                <a:spcPts val="1000"/>
              </a:spcBef>
              <a:buSzPct val="100000"/>
              <a:buFont typeface="Arial" charset="0"/>
              <a:buChar char="►"/>
              <a:defRPr/>
            </a:pPr>
            <a:endParaRPr lang="en-US" sz="2000" b="1" kern="0">
              <a:solidFill>
                <a:srgbClr val="FFFF93"/>
              </a:solidFill>
              <a:latin typeface="+mn-lt"/>
              <a:ea typeface="ＭＳ Ｐゴシック" charset="-128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0025"/>
            <a:ext cx="13004799" cy="1473200"/>
          </a:xfrm>
        </p:spPr>
        <p:txBody>
          <a:bodyPr/>
          <a:lstStyle/>
          <a:p>
            <a:r>
              <a:rPr lang="en-US"/>
              <a:t>What do we ask the questions for?</a:t>
            </a:r>
            <a:br>
              <a:rPr lang="en-US"/>
            </a:br>
            <a:r>
              <a:rPr lang="en-US"/>
              <a:t>What is the right answer for these purposes?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905000"/>
            <a:ext cx="11709400" cy="6870700"/>
          </a:xfrm>
        </p:spPr>
        <p:txBody>
          <a:bodyPr/>
          <a:lstStyle/>
          <a:p>
            <a:r>
              <a:rPr lang="en-US" dirty="0"/>
              <a:t>Deciding patients’ treatment</a:t>
            </a:r>
          </a:p>
          <a:p>
            <a:pPr lvl="1"/>
            <a:r>
              <a:rPr lang="en-US" dirty="0"/>
              <a:t>As antecedents of rules</a:t>
            </a:r>
          </a:p>
          <a:p>
            <a:r>
              <a:rPr lang="en-US" dirty="0"/>
              <a:t>Counting patients’ by causes of illness &amp; death (</a:t>
            </a:r>
            <a:r>
              <a:rPr lang="en-US" dirty="0" err="1"/>
              <a:t>morbity</a:t>
            </a:r>
            <a:r>
              <a:rPr lang="en-US" dirty="0"/>
              <a:t> &amp; mortality)</a:t>
            </a:r>
          </a:p>
          <a:p>
            <a:pPr lvl="1"/>
            <a:r>
              <a:rPr lang="en-US" dirty="0"/>
              <a:t>To contribute to vital statistics</a:t>
            </a:r>
          </a:p>
          <a:p>
            <a:r>
              <a:rPr lang="en-US" dirty="0"/>
              <a:t>Counting patient episodes for </a:t>
            </a:r>
            <a:r>
              <a:rPr lang="en-US" dirty="0" smtClean="0"/>
              <a:t>remuneration </a:t>
            </a:r>
            <a:r>
              <a:rPr lang="en-US" dirty="0"/>
              <a:t>&amp; Health Care Planning</a:t>
            </a:r>
          </a:p>
          <a:p>
            <a:pPr lvl="1"/>
            <a:r>
              <a:rPr lang="en-US" dirty="0"/>
              <a:t>To manage the healthcare system</a:t>
            </a:r>
          </a:p>
          <a:p>
            <a:r>
              <a:rPr lang="en-US" dirty="0"/>
              <a:t>Counting patient events for research into cause and effect</a:t>
            </a:r>
          </a:p>
          <a:p>
            <a:pPr lvl="1"/>
            <a:r>
              <a:rPr lang="en-US" dirty="0"/>
              <a:t>As nodes in a  causal network</a:t>
            </a:r>
          </a:p>
          <a:p>
            <a:pPr lvl="1"/>
            <a:r>
              <a:rPr lang="en-US" dirty="0"/>
              <a:t>As part of the inclusion/</a:t>
            </a:r>
            <a:r>
              <a:rPr lang="en-US" dirty="0" err="1"/>
              <a:t>excluson</a:t>
            </a:r>
            <a:r>
              <a:rPr lang="en-US" dirty="0"/>
              <a:t>/outcome criteria for clinical studies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further </a:t>
            </a:r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2185988"/>
            <a:ext cx="12801599" cy="7567612"/>
          </a:xfrm>
        </p:spPr>
        <p:txBody>
          <a:bodyPr/>
          <a:lstStyle/>
          <a:p>
            <a:r>
              <a:rPr lang="en-US" dirty="0"/>
              <a:t>Should </a:t>
            </a:r>
            <a:r>
              <a:rPr lang="en-US" i="1" dirty="0"/>
              <a:t>“Diabetic kidney disease” </a:t>
            </a:r>
            <a:r>
              <a:rPr lang="en-US" dirty="0"/>
              <a:t>be classified under</a:t>
            </a:r>
            <a:br>
              <a:rPr lang="en-US" dirty="0"/>
            </a:br>
            <a:r>
              <a:rPr lang="en-US" i="1" dirty="0"/>
              <a:t>Diabetes</a:t>
            </a:r>
            <a:r>
              <a:rPr lang="en-US" dirty="0"/>
              <a:t>? </a:t>
            </a:r>
            <a:r>
              <a:rPr lang="en-US" i="1" dirty="0"/>
              <a:t>Kidney disease</a:t>
            </a:r>
            <a:r>
              <a:rPr lang="en-US" dirty="0"/>
              <a:t>? </a:t>
            </a:r>
            <a:r>
              <a:rPr lang="en-US" i="1" dirty="0"/>
              <a:t>Both</a:t>
            </a:r>
            <a:r>
              <a:rPr lang="en-US" dirty="0"/>
              <a:t>? </a:t>
            </a:r>
            <a:r>
              <a:rPr lang="en-US" i="1" dirty="0"/>
              <a:t>Neither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Should queries for patients with “</a:t>
            </a:r>
            <a:r>
              <a:rPr lang="en-US" i="1" dirty="0"/>
              <a:t>Diabetes</a:t>
            </a:r>
            <a:r>
              <a:rPr lang="en-US" dirty="0"/>
              <a:t>” include those coded only for “</a:t>
            </a:r>
            <a:r>
              <a:rPr lang="en-US" i="1" dirty="0"/>
              <a:t>Diabetic kidney disease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Can anyone have “</a:t>
            </a:r>
            <a:r>
              <a:rPr lang="en-US" i="1" dirty="0"/>
              <a:t>Diabetic kidney disease</a:t>
            </a:r>
            <a:r>
              <a:rPr lang="en-US" dirty="0"/>
              <a:t>” without having “</a:t>
            </a:r>
            <a:r>
              <a:rPr lang="en-US" i="1" dirty="0"/>
              <a:t>Diabetes</a:t>
            </a:r>
            <a:r>
              <a:rPr lang="en-US" dirty="0" smtClean="0"/>
              <a:t>”?</a:t>
            </a:r>
          </a:p>
          <a:p>
            <a:pPr lvl="2"/>
            <a:endParaRPr lang="en-US" dirty="0"/>
          </a:p>
          <a:p>
            <a:r>
              <a:rPr lang="en-US" dirty="0"/>
              <a:t>Many similar cases examined and experiments performed</a:t>
            </a:r>
          </a:p>
          <a:p>
            <a:pPr lvl="1"/>
            <a:r>
              <a:rPr lang="en-US" dirty="0" smtClean="0"/>
              <a:t>Conclusion: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/>
              <a:t>having a condition” (“</a:t>
            </a:r>
            <a:r>
              <a:rPr lang="en-US" dirty="0" smtClean="0"/>
              <a:t>Situation interpretation”</a:t>
            </a:r>
            <a:r>
              <a:rPr lang="en-US" dirty="0"/>
              <a:t>)</a:t>
            </a:r>
          </a:p>
          <a:p>
            <a:pPr marL="1863725" lvl="2" indent="-457200"/>
            <a:r>
              <a:rPr lang="en-US" dirty="0"/>
              <a:t>Best fit for:</a:t>
            </a:r>
          </a:p>
          <a:p>
            <a:pPr marL="2243138" lvl="3" indent="-457200"/>
            <a:r>
              <a:rPr lang="en-US" dirty="0">
                <a:solidFill>
                  <a:srgbClr val="FFFF93"/>
                </a:solidFill>
              </a:rPr>
              <a:t>Current practice</a:t>
            </a:r>
          </a:p>
          <a:p>
            <a:pPr marL="2243138" lvl="3" indent="-457200"/>
            <a:r>
              <a:rPr lang="en-US" dirty="0">
                <a:solidFill>
                  <a:srgbClr val="FFFF93"/>
                </a:solidFill>
              </a:rPr>
              <a:t>Intended consequences</a:t>
            </a:r>
          </a:p>
          <a:p>
            <a:pPr marL="2243138" lvl="3" indent="-457200"/>
            <a:r>
              <a:rPr lang="en-US" dirty="0">
                <a:solidFill>
                  <a:srgbClr val="FFFF93"/>
                </a:solidFill>
              </a:rPr>
              <a:t>The reality of clinical </a:t>
            </a:r>
            <a:r>
              <a:rPr lang="en-US" dirty="0" smtClean="0">
                <a:solidFill>
                  <a:srgbClr val="FFFF93"/>
                </a:solidFill>
              </a:rPr>
              <a:t>practice</a:t>
            </a:r>
          </a:p>
          <a:p>
            <a:pPr marL="2243138" lvl="3" indent="-457200"/>
            <a:r>
              <a:rPr lang="en-US" dirty="0" smtClean="0">
                <a:solidFill>
                  <a:srgbClr val="FFFF93"/>
                </a:solidFill>
              </a:rPr>
              <a:t>Safety in clinical decision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but: Issues for SNOMED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752600"/>
            <a:ext cx="11709400" cy="8001000"/>
          </a:xfrm>
        </p:spPr>
        <p:txBody>
          <a:bodyPr/>
          <a:lstStyle/>
          <a:p>
            <a:r>
              <a:rPr lang="en-US"/>
              <a:t>Options if this is correct</a:t>
            </a:r>
          </a:p>
          <a:p>
            <a:pPr lvl="1"/>
            <a:r>
              <a:rPr lang="en-US"/>
              <a:t>Create separate codes for “condition” and “situation”</a:t>
            </a:r>
          </a:p>
          <a:p>
            <a:pPr lvl="1"/>
            <a:r>
              <a:rPr lang="en-US"/>
              <a:t>Accept ambiguity of codes between “situation” and “condition”</a:t>
            </a:r>
          </a:p>
          <a:p>
            <a:r>
              <a:rPr lang="en-US"/>
              <a:t>Residual problem either way</a:t>
            </a:r>
          </a:p>
          <a:p>
            <a:pPr lvl="1"/>
            <a:r>
              <a:rPr lang="en-US"/>
              <a:t>Some “Situations with specific concepts” already exist</a:t>
            </a:r>
          </a:p>
          <a:p>
            <a:pPr lvl="1"/>
            <a:r>
              <a:rPr lang="en-US"/>
              <a:t>Unless major reorganisation</a:t>
            </a:r>
            <a:br>
              <a:rPr lang="en-US"/>
            </a:br>
            <a:r>
              <a:rPr lang="en-US"/>
              <a:t>Users still need to know that that they must always look in two places for patients with any given condition</a:t>
            </a:r>
          </a:p>
          <a:p>
            <a:pPr lvl="3"/>
            <a:r>
              <a:rPr lang="en-US"/>
              <a:t>Under the condition</a:t>
            </a:r>
          </a:p>
          <a:p>
            <a:pPr lvl="3"/>
            <a:r>
              <a:rPr lang="en-US"/>
              <a:t>Under the situations including that condition in certain (but not all contexts)</a:t>
            </a:r>
          </a:p>
          <a:p>
            <a:pPr lvl="4"/>
            <a:r>
              <a:rPr lang="en-US"/>
              <a:t>Is this reliable? Is it safe?</a:t>
            </a:r>
          </a:p>
          <a:p>
            <a:r>
              <a:rPr lang="en-US"/>
              <a:t>Current proposed solution</a:t>
            </a:r>
          </a:p>
          <a:p>
            <a:pPr lvl="1"/>
            <a:r>
              <a:rPr lang="en-US"/>
              <a:t>Accept ambiguity; train users always to formulate queries to look in two places – main hierarchy and Situations with specific context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Conundrum 2: What do biomedical experts mean by is_part_of?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2209800"/>
            <a:ext cx="11709400" cy="6870700"/>
          </a:xfrm>
        </p:spPr>
        <p:txBody>
          <a:bodyPr/>
          <a:lstStyle/>
          <a:p>
            <a:r>
              <a:rPr lang="en-US" dirty="0"/>
              <a:t>In medicine, function is often more important than structure </a:t>
            </a:r>
            <a:r>
              <a:rPr lang="en-US" sz="3200" dirty="0"/>
              <a:t>(except for surgeons &amp; anatomists)</a:t>
            </a:r>
          </a:p>
          <a:p>
            <a:pPr marL="1281112" lvl="1" indent="-514350"/>
            <a:r>
              <a:rPr lang="en-US" sz="2600" dirty="0"/>
              <a:t> “A fault in the part is a fault in the whole”</a:t>
            </a:r>
            <a:br>
              <a:rPr lang="en-US" sz="2600" dirty="0"/>
            </a:br>
            <a:r>
              <a:rPr lang="en-US" sz="2600" dirty="0"/>
              <a:t>   Conclusion or Criterion?</a:t>
            </a:r>
          </a:p>
          <a:p>
            <a:pPr marL="1833562" lvl="2" indent="-514350"/>
            <a:r>
              <a:rPr lang="en-US" sz="2200" dirty="0"/>
              <a:t>Is the radio part of the electrical system of my car?</a:t>
            </a:r>
          </a:p>
          <a:p>
            <a:pPr marL="1833562" lvl="2" indent="-514350"/>
            <a:r>
              <a:rPr lang="en-US" sz="2200" dirty="0"/>
              <a:t>Are T cells part of the immune system?</a:t>
            </a:r>
          </a:p>
          <a:p>
            <a:pPr marL="1833562" lvl="2" indent="-514350"/>
            <a:r>
              <a:rPr lang="en-US" sz="2200" dirty="0"/>
              <a:t>Is there any structure that can be called the “endocrine system”</a:t>
            </a:r>
          </a:p>
          <a:p>
            <a:pPr marL="1281112" lvl="1" indent="-514350"/>
            <a:r>
              <a:rPr lang="en-US" sz="2600" dirty="0"/>
              <a:t>Is the brain part of the skull? The pericardium part of the Heart?</a:t>
            </a:r>
          </a:p>
          <a:p>
            <a:pPr marL="660400" indent="-514350"/>
            <a:r>
              <a:rPr lang="en-US" sz="3200" dirty="0"/>
              <a:t>Accidents</a:t>
            </a:r>
            <a:r>
              <a:rPr lang="en-US" sz="3200" dirty="0" smtClean="0"/>
              <a:t> &amp; </a:t>
            </a:r>
            <a:r>
              <a:rPr lang="en-US" sz="3200" dirty="0"/>
              <a:t>abnormalities often ignored</a:t>
            </a:r>
          </a:p>
          <a:p>
            <a:pPr marL="1281112" lvl="1" indent="-514350"/>
            <a:r>
              <a:rPr lang="en-US" sz="2600" dirty="0"/>
              <a:t>e.g. “Finger”</a:t>
            </a:r>
            <a:r>
              <a:rPr lang="en-US" sz="2600" dirty="0" smtClean="0"/>
              <a:t> defined as part </a:t>
            </a:r>
            <a:r>
              <a:rPr lang="en-US" sz="2600" dirty="0"/>
              <a:t>of hand</a:t>
            </a:r>
          </a:p>
          <a:p>
            <a:pPr marL="1833562" lvl="2" indent="-514350"/>
            <a:r>
              <a:rPr lang="en-US" sz="2200" dirty="0"/>
              <a:t>Even if amputated, crushed, or congenitally missing</a:t>
            </a:r>
          </a:p>
          <a:p>
            <a:pPr marL="1833562" lvl="2" indent="-514350"/>
            <a:r>
              <a:rPr lang="en-US" sz="2200" dirty="0"/>
              <a:t>Even though rarely arises congenitally someplace else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answers do we want to our </a:t>
            </a:r>
            <a:r>
              <a:rPr lang="en-US" dirty="0" smtClean="0"/>
              <a:t>questions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185988"/>
            <a:ext cx="12506325" cy="7567612"/>
          </a:xfrm>
        </p:spPr>
        <p:txBody>
          <a:bodyPr/>
          <a:lstStyle/>
          <a:p>
            <a:r>
              <a:rPr lang="en-US" sz="3200" dirty="0"/>
              <a:t>What are the parts of the hand?</a:t>
            </a:r>
            <a:endParaRPr lang="en-US" sz="3200" dirty="0" smtClean="0"/>
          </a:p>
          <a:p>
            <a:pPr lvl="1"/>
            <a:r>
              <a:rPr lang="en-US" sz="2400" dirty="0" smtClean="0"/>
              <a:t>What </a:t>
            </a:r>
            <a:r>
              <a:rPr lang="en-US" sz="2400" dirty="0"/>
              <a:t>is in that path bottle that is/was “John’s finger”</a:t>
            </a:r>
            <a:endParaRPr lang="en-US" sz="2400" dirty="0" smtClean="0"/>
          </a:p>
          <a:p>
            <a:r>
              <a:rPr lang="en-US" sz="3200" dirty="0" smtClean="0"/>
              <a:t>What are the disorders of the hand</a:t>
            </a:r>
          </a:p>
          <a:p>
            <a:pPr lvl="1"/>
            <a:r>
              <a:rPr lang="en-US" sz="2400" dirty="0" smtClean="0"/>
              <a:t>Fracture of finger? Amputation of Finger? Missing finger?</a:t>
            </a:r>
          </a:p>
          <a:p>
            <a:pPr lvl="1"/>
            <a:r>
              <a:rPr lang="en-US" sz="2400" dirty="0" smtClean="0"/>
              <a:t>Mitochondrial disease (that includes mitochondria in cells of the hand)?</a:t>
            </a:r>
          </a:p>
          <a:p>
            <a:r>
              <a:rPr lang="en-US" sz="3200" dirty="0" smtClean="0"/>
              <a:t>Is </a:t>
            </a:r>
            <a:r>
              <a:rPr lang="en-US" sz="3200" dirty="0" err="1" smtClean="0"/>
              <a:t>pericarditis</a:t>
            </a:r>
            <a:r>
              <a:rPr lang="en-US" sz="3200" dirty="0" smtClean="0"/>
              <a:t> a heart disease?</a:t>
            </a:r>
          </a:p>
          <a:p>
            <a:pPr lvl="1"/>
            <a:r>
              <a:rPr lang="en-US" sz="2600" dirty="0" smtClean="0"/>
              <a:t>Clinically yes, contrary to FMA</a:t>
            </a:r>
          </a:p>
          <a:p>
            <a:r>
              <a:rPr lang="en-US" sz="3200" dirty="0" smtClean="0"/>
              <a:t>Is a brain disease a disease of the skull? </a:t>
            </a:r>
          </a:p>
          <a:p>
            <a:pPr lvl="1"/>
            <a:r>
              <a:rPr lang="en-US" sz="2600" dirty="0" smtClean="0"/>
              <a:t>Clinically no, consistent with FMA</a:t>
            </a:r>
          </a:p>
          <a:p>
            <a:r>
              <a:rPr lang="en-US" sz="3200" dirty="0"/>
              <a:t>A real problem for Foundational Model of Anatomy</a:t>
            </a:r>
          </a:p>
          <a:p>
            <a:pPr lvl="1"/>
            <a:r>
              <a:rPr lang="en-US" sz="2400" dirty="0"/>
              <a:t>If used “as is” </a:t>
            </a:r>
            <a:r>
              <a:rPr lang="en-US" sz="2400" dirty="0" smtClean="0"/>
              <a:t>gives some answers inappropriate </a:t>
            </a:r>
            <a:r>
              <a:rPr lang="en-US" sz="2400" dirty="0"/>
              <a:t>clinically</a:t>
            </a:r>
          </a:p>
          <a:p>
            <a:pPr lvl="2"/>
            <a:r>
              <a:rPr lang="en-US" sz="2000" dirty="0"/>
              <a:t>Even when</a:t>
            </a:r>
            <a:r>
              <a:rPr lang="en-US" sz="2000" dirty="0" smtClean="0"/>
              <a:t> ontologically </a:t>
            </a:r>
            <a:r>
              <a:rPr lang="en-US" sz="2000" dirty="0"/>
              <a:t>and anatomically </a:t>
            </a:r>
            <a:r>
              <a:rPr lang="en-US" sz="2000" dirty="0" smtClean="0"/>
              <a:t>correct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263" y="200025"/>
            <a:ext cx="9525000" cy="1247775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13004800" cy="8382000"/>
          </a:xfrm>
        </p:spPr>
        <p:txBody>
          <a:bodyPr/>
          <a:lstStyle/>
          <a:p>
            <a:r>
              <a:rPr lang="en-US" dirty="0" smtClean="0"/>
              <a:t>The test of a terminology / ontology is the consequences for use</a:t>
            </a:r>
          </a:p>
          <a:p>
            <a:pPr lvl="1"/>
            <a:r>
              <a:rPr lang="en-US" dirty="0" smtClean="0"/>
              <a:t>Populations, patient care, rules, retrieval</a:t>
            </a:r>
          </a:p>
          <a:p>
            <a:r>
              <a:rPr lang="en-US" dirty="0" smtClean="0"/>
              <a:t>Quality assurance of SNOMED is possible </a:t>
            </a:r>
          </a:p>
          <a:p>
            <a:pPr lvl="1"/>
            <a:r>
              <a:rPr lang="en-US" dirty="0" smtClean="0"/>
              <a:t>But its axiom-based representations (OWL, DLs) is different from template-based representations</a:t>
            </a:r>
          </a:p>
          <a:p>
            <a:pPr lvl="1"/>
            <a:r>
              <a:rPr lang="en-US" dirty="0" smtClean="0"/>
              <a:t>Require special tools – modules, visualisation, scripting, …</a:t>
            </a:r>
          </a:p>
          <a:p>
            <a:pPr lvl="1"/>
            <a:r>
              <a:rPr lang="en-US" dirty="0" smtClean="0"/>
              <a:t>Looking up the hierarchies is an effective way to spot oddities</a:t>
            </a:r>
          </a:p>
          <a:p>
            <a:pPr lvl="1"/>
            <a:r>
              <a:rPr lang="en-US" dirty="0" smtClean="0"/>
              <a:t>QA can lead to surprising conclusions &amp; change in schemas</a:t>
            </a:r>
          </a:p>
          <a:p>
            <a:pPr lvl="2"/>
            <a:r>
              <a:rPr lang="en-US" dirty="0" smtClean="0"/>
              <a:t>“having a disorder” / “situations” for SNOMED</a:t>
            </a:r>
          </a:p>
          <a:p>
            <a:r>
              <a:rPr lang="en-US" dirty="0" smtClean="0"/>
              <a:t>Quality Assurance of SNOMED is possible &amp; </a:t>
            </a:r>
            <a:r>
              <a:rPr lang="en-US" i="1" dirty="0" smtClean="0"/>
              <a:t>URGENT!</a:t>
            </a:r>
            <a:br>
              <a:rPr lang="en-US" i="1" dirty="0" smtClean="0"/>
            </a:br>
            <a:r>
              <a:rPr lang="en-US" sz="3200" i="1" dirty="0" smtClean="0"/>
              <a:t>(at least of a critical subset)</a:t>
            </a:r>
            <a:endParaRPr lang="en-US" i="1" dirty="0" smtClean="0"/>
          </a:p>
          <a:p>
            <a:pPr lvl="1"/>
            <a:r>
              <a:rPr lang="en-US" i="1" dirty="0" smtClean="0">
                <a:effectLst>
                  <a:outerShdw blurRad="50800" dist="88900" dir="2700000" algn="tl" rotWithShape="0">
                    <a:srgbClr val="000000">
                      <a:alpha val="43000"/>
                    </a:srgbClr>
                  </a:outerShdw>
                </a:effectLst>
              </a:rPr>
              <a:t>Is it responsible to use a resource with major known errors?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 - </a:t>
            </a:r>
            <a:r>
              <a:rPr lang="en-US" dirty="0" err="1" smtClean="0"/>
              <a:t>Outcuts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Problems I am trying to solve (III)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558800" y="1371600"/>
            <a:ext cx="12446000" cy="6870700"/>
          </a:xfrm>
        </p:spPr>
        <p:txBody>
          <a:bodyPr/>
          <a:lstStyle/>
          <a:p>
            <a:r>
              <a:rPr lang="en-US" dirty="0"/>
              <a:t>How to reconcile </a:t>
            </a:r>
            <a:r>
              <a:rPr lang="en-US" dirty="0" err="1" smtClean="0"/>
              <a:t>ICD’s</a:t>
            </a:r>
            <a:r>
              <a:rPr lang="en-US" dirty="0" smtClean="0"/>
              <a:t> </a:t>
            </a:r>
            <a:r>
              <a:rPr lang="en-US" dirty="0"/>
              <a:t>traditional classification and legacy with new requirements</a:t>
            </a:r>
          </a:p>
          <a:p>
            <a:pPr lvl="1"/>
            <a:r>
              <a:rPr lang="en-US" dirty="0"/>
              <a:t>Retain stability with previous versions</a:t>
            </a:r>
          </a:p>
          <a:p>
            <a:pPr lvl="2"/>
            <a:r>
              <a:rPr lang="en-US" dirty="0"/>
              <a:t>A classification – not an ontology</a:t>
            </a:r>
          </a:p>
          <a:p>
            <a:pPr lvl="2"/>
            <a:r>
              <a:rPr lang="en-US" dirty="0"/>
              <a:t>Fixed depth; mutually exclusive and exhaustive at every level</a:t>
            </a:r>
          </a:p>
          <a:p>
            <a:pPr lvl="3"/>
            <a:r>
              <a:rPr lang="en-US" dirty="0"/>
              <a:t>Every patient event counted exactly once at every granularity</a:t>
            </a:r>
          </a:p>
          <a:p>
            <a:pPr lvl="1"/>
            <a:r>
              <a:rPr lang="en-US" dirty="0"/>
              <a:t>Overcome major problems</a:t>
            </a:r>
          </a:p>
          <a:p>
            <a:pPr lvl="2"/>
            <a:r>
              <a:rPr lang="en-US" dirty="0"/>
              <a:t>Shorten 20-year revision cycle &amp; support Social Computing approaches </a:t>
            </a:r>
          </a:p>
          <a:p>
            <a:pPr lvl="2"/>
            <a:r>
              <a:rPr lang="en-US" dirty="0"/>
              <a:t>Support multiple views &amp; new </a:t>
            </a:r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Establish a common “core ontology” with SNOMED CT</a:t>
            </a:r>
          </a:p>
          <a:p>
            <a:r>
              <a:rPr lang="en-US" dirty="0"/>
              <a:t>Multi-layered structure</a:t>
            </a:r>
          </a:p>
          <a:p>
            <a:pPr lvl="1"/>
            <a:r>
              <a:rPr lang="en-US" i="1" dirty="0"/>
              <a:t>Ontology layer </a:t>
            </a:r>
            <a:r>
              <a:rPr lang="en-US" dirty="0"/>
              <a:t>– hopefully reconciled with SNOMED</a:t>
            </a:r>
          </a:p>
          <a:p>
            <a:pPr lvl="1"/>
            <a:r>
              <a:rPr lang="en-US" sz="2400" i="1" dirty="0"/>
              <a:t>Foundation layer </a:t>
            </a:r>
            <a:r>
              <a:rPr lang="en-US" sz="2400" dirty="0"/>
              <a:t>– lots more around the “skeleton” of the ontology</a:t>
            </a:r>
          </a:p>
          <a:p>
            <a:pPr lvl="1"/>
            <a:r>
              <a:rPr lang="en-US" sz="2400" i="1" dirty="0"/>
              <a:t>“Linearizations” </a:t>
            </a:r>
            <a:r>
              <a:rPr lang="en-US" sz="2400" dirty="0"/>
              <a:t>– traditional classifications linked to Foundation layer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494943C-A78F-7144-82A9-7131C598ED23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00025"/>
            <a:ext cx="12750800" cy="1473200"/>
          </a:xfrm>
        </p:spPr>
        <p:txBody>
          <a:bodyPr/>
          <a:lstStyle/>
          <a:p>
            <a:pPr algn="ctr"/>
            <a:r>
              <a:rPr lang="en-US" dirty="0"/>
              <a:t>What is a</a:t>
            </a:r>
            <a:r>
              <a:rPr lang="en-US" dirty="0" smtClean="0"/>
              <a:t> “Terminology” </a:t>
            </a:r>
            <a:r>
              <a:rPr lang="en-US" dirty="0"/>
              <a:t>for purposes of Health Informatics?</a:t>
            </a:r>
            <a:br>
              <a:rPr lang="en-US" dirty="0"/>
            </a:br>
            <a:r>
              <a:rPr lang="en-US" i="1" dirty="0">
                <a:solidFill>
                  <a:srgbClr val="FFFF00"/>
                </a:solidFill>
              </a:rPr>
              <a:t>Words +</a:t>
            </a:r>
            <a:r>
              <a:rPr lang="en-US" i="1" dirty="0" smtClean="0">
                <a:solidFill>
                  <a:srgbClr val="FFFF00"/>
                </a:solidFill>
              </a:rPr>
              <a:t> Entities + </a:t>
            </a:r>
            <a:r>
              <a:rPr lang="en-US" i="1" dirty="0">
                <a:solidFill>
                  <a:srgbClr val="FFFF00"/>
                </a:solidFill>
              </a:rPr>
              <a:t>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2414588"/>
            <a:ext cx="11709400" cy="497681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Linguistic resources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(lexicons, grammars, synonyms, acronyms, …)</a:t>
            </a:r>
          </a:p>
          <a:p>
            <a:pPr lvl="1">
              <a:buNone/>
            </a:pPr>
            <a:r>
              <a:rPr lang="en-US" dirty="0">
                <a:solidFill>
                  <a:srgbClr val="FFFF00"/>
                </a:solidFill>
              </a:rPr>
              <a:t>+</a:t>
            </a:r>
          </a:p>
          <a:p>
            <a:pPr marL="520700" indent="-514350"/>
            <a:r>
              <a:rPr lang="en-US" dirty="0">
                <a:solidFill>
                  <a:srgbClr val="FFFF00"/>
                </a:solidFill>
              </a:rPr>
              <a:t>Conceptual / Logical / navigational resources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(ontologies, classification systems, knowledge organisation systems, etc.)</a:t>
            </a:r>
          </a:p>
          <a:p>
            <a:pPr marL="1141412" lvl="1" indent="-514350">
              <a:buNone/>
            </a:pPr>
            <a:r>
              <a:rPr lang="en-US" dirty="0"/>
              <a:t>+</a:t>
            </a:r>
          </a:p>
          <a:p>
            <a:pPr marL="520700" indent="-514350"/>
            <a:r>
              <a:rPr lang="en-US" dirty="0" err="1">
                <a:solidFill>
                  <a:srgbClr val="FFFF00"/>
                </a:solidFill>
              </a:rPr>
              <a:t>Persistant</a:t>
            </a:r>
            <a:r>
              <a:rPr lang="en-US" dirty="0">
                <a:solidFill>
                  <a:srgbClr val="FFFF00"/>
                </a:solidFill>
              </a:rPr>
              <a:t>, well managed IDs</a:t>
            </a:r>
          </a:p>
          <a:p>
            <a:pPr marL="520700" indent="-51435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2600" y="7606526"/>
            <a:ext cx="10138675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20700" indent="-514350" algn="l" eaLnBrk="0" hangingPunct="0">
              <a:spcBef>
                <a:spcPts val="2000"/>
              </a:spcBef>
              <a:buSzPct val="100000"/>
              <a:buFont typeface="Arial" charset="0"/>
              <a:buChar char="►"/>
            </a:pPr>
            <a:r>
              <a:rPr lang="en-US" b="1" i="1" dirty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…for SNOMED, NCIT, GO, … : </a:t>
            </a:r>
            <a:r>
              <a:rPr lang="en-US" b="1" dirty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/>
            </a:r>
            <a:br>
              <a:rPr lang="en-US" b="1" dirty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</a:br>
            <a:r>
              <a:rPr lang="en-US" b="1" dirty="0">
                <a:solidFill>
                  <a:srgbClr val="FFFF00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Terms</a:t>
            </a:r>
            <a:r>
              <a:rPr lang="en-US" b="1" dirty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 (Lexicon) + </a:t>
            </a:r>
            <a:r>
              <a:rPr lang="en-US" b="1" dirty="0">
                <a:solidFill>
                  <a:srgbClr val="FFFF00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Concepts</a:t>
            </a:r>
            <a:r>
              <a:rPr lang="en-US" b="1" dirty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 (Ontology) + </a:t>
            </a:r>
            <a:r>
              <a:rPr lang="en-US" b="1" dirty="0">
                <a:solidFill>
                  <a:srgbClr val="FFFF00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IDs</a:t>
            </a:r>
          </a:p>
          <a:p>
            <a:pPr algn="l"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1143000"/>
          </a:xfrm>
        </p:spPr>
        <p:txBody>
          <a:bodyPr/>
          <a:lstStyle/>
          <a:p>
            <a:r>
              <a:rPr lang="en-US"/>
              <a:t>What is an ontology?</a:t>
            </a:r>
            <a:br>
              <a:rPr lang="en-US"/>
            </a:br>
            <a:r>
              <a:rPr lang="en-US"/>
              <a:t>Historical defintions…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676400"/>
            <a:ext cx="11658600" cy="8458200"/>
          </a:xfrm>
        </p:spPr>
        <p:txBody>
          <a:bodyPr/>
          <a:lstStyle/>
          <a:p>
            <a:r>
              <a:rPr lang="en-US" dirty="0"/>
              <a:t>Ontology</a:t>
            </a:r>
            <a:r>
              <a:rPr lang="en-US" baseline="-25000" dirty="0"/>
              <a:t>Philosophy </a:t>
            </a:r>
            <a:endParaRPr lang="en-US" dirty="0"/>
          </a:p>
          <a:p>
            <a:pPr lvl="1"/>
            <a:r>
              <a:rPr lang="en-US" dirty="0"/>
              <a:t>The study of “being” – of “What there is”</a:t>
            </a:r>
          </a:p>
          <a:p>
            <a:pPr lvl="1"/>
            <a:r>
              <a:rPr lang="en-US" dirty="0"/>
              <a:t>The study of “universals” – “What is </a:t>
            </a:r>
            <a:r>
              <a:rPr lang="en-US" i="1" dirty="0"/>
              <a:t>necessarily </a:t>
            </a:r>
            <a:r>
              <a:rPr lang="en-US" dirty="0"/>
              <a:t>true”</a:t>
            </a:r>
          </a:p>
          <a:p>
            <a:pPr lvl="2"/>
            <a:r>
              <a:rPr lang="en-US" dirty="0"/>
              <a:t>As opposed to:</a:t>
            </a:r>
            <a:br>
              <a:rPr lang="en-US" dirty="0"/>
            </a:br>
            <a:r>
              <a:rPr lang="en-US" dirty="0"/>
              <a:t>“Particulars” – What happens to be true in this world/time-place</a:t>
            </a:r>
          </a:p>
          <a:p>
            <a:pPr lvl="2"/>
            <a:r>
              <a:rPr lang="en-US" dirty="0"/>
              <a:t>… but not all of the study of knowledge,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smtClean="0"/>
              <a:t> nor the only </a:t>
            </a:r>
            <a:r>
              <a:rPr lang="en-US" dirty="0"/>
              <a:t>useful way of organising things</a:t>
            </a:r>
          </a:p>
          <a:p>
            <a:pPr lvl="3"/>
            <a:endParaRPr lang="en-US" dirty="0"/>
          </a:p>
          <a:p>
            <a:r>
              <a:rPr lang="en-US" dirty="0"/>
              <a:t>Ontology</a:t>
            </a:r>
            <a:r>
              <a:rPr lang="en-US" baseline="-25000" dirty="0"/>
              <a:t>Information systems</a:t>
            </a:r>
          </a:p>
          <a:p>
            <a:pPr lvl="1"/>
            <a:r>
              <a:rPr lang="en-US" dirty="0"/>
              <a:t>Gruber’s fancy word to describe “static knowledge base” </a:t>
            </a:r>
            <a:endParaRPr lang="en-US" dirty="0" smtClean="0"/>
          </a:p>
          <a:p>
            <a:pPr lvl="2"/>
            <a:r>
              <a:rPr lang="en-US" dirty="0" smtClean="0"/>
              <a:t>Gave it a fancy </a:t>
            </a:r>
            <a:r>
              <a:rPr lang="en-US" dirty="0"/>
              <a:t>definition: “A conceptualisation of a domain</a:t>
            </a:r>
            <a:r>
              <a:rPr lang="en-US" dirty="0" smtClean="0"/>
              <a:t>”</a:t>
            </a:r>
          </a:p>
          <a:p>
            <a:pPr lvl="3"/>
            <a:r>
              <a:rPr lang="en-US" dirty="0" smtClean="0"/>
              <a:t>Others have broadened meaning until meaningless</a:t>
            </a:r>
          </a:p>
          <a:p>
            <a:pPr lvl="1"/>
            <a:r>
              <a:rPr lang="en-US" dirty="0" smtClean="0"/>
              <a:t>A fancy word for a common terminology used in a set of data structures and/or applications</a:t>
            </a:r>
          </a:p>
          <a:p>
            <a:pPr lvl="1"/>
            <a:r>
              <a:rPr lang="en-US" strike="sngStrike" dirty="0" smtClean="0">
                <a:solidFill>
                  <a:srgbClr val="FFFF93">
                    <a:alpha val="48000"/>
                  </a:srgbClr>
                </a:solidFill>
              </a:rPr>
              <a:t>What </a:t>
            </a:r>
            <a:r>
              <a:rPr lang="en-US" strike="sngStrike" dirty="0">
                <a:solidFill>
                  <a:srgbClr val="FFFF93">
                    <a:alpha val="48000"/>
                  </a:srgbClr>
                </a:solidFill>
              </a:rPr>
              <a:t>we can implement in OWL</a:t>
            </a:r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“Ontology</a:t>
            </a:r>
            <a:r>
              <a:rPr lang="en-US" baseline="-25000"/>
              <a:t>InformationSystems</a:t>
            </a:r>
            <a:r>
              <a:rPr lang="en-US"/>
              <a:t>”</a:t>
            </a:r>
            <a:br>
              <a:rPr lang="en-US"/>
            </a:br>
            <a:r>
              <a:rPr lang="en-US"/>
              <a:t>Narrow definition: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13004800" cy="6870700"/>
          </a:xfrm>
        </p:spPr>
        <p:txBody>
          <a:bodyPr/>
          <a:lstStyle/>
          <a:p>
            <a:r>
              <a:rPr lang="en-US" dirty="0"/>
              <a:t>The definitions and</a:t>
            </a:r>
            <a:r>
              <a:rPr lang="en-US" dirty="0" smtClean="0"/>
              <a:t> necessarily true statements about the concepts represented in a system, </a:t>
            </a:r>
            <a:r>
              <a:rPr lang="en-US" dirty="0"/>
              <a:t>e.g.</a:t>
            </a:r>
          </a:p>
          <a:p>
            <a:pPr lvl="1"/>
            <a:r>
              <a:rPr lang="en-US" dirty="0"/>
              <a:t>“A pneumonia is any inflammation of the lungs with consolidation”</a:t>
            </a:r>
          </a:p>
          <a:p>
            <a:pPr lvl="1"/>
            <a:r>
              <a:rPr lang="en-US" dirty="0"/>
              <a:t>“The heart is part of the circulatory system”</a:t>
            </a:r>
          </a:p>
          <a:p>
            <a:pPr lvl="1"/>
            <a:r>
              <a:rPr lang="en-US" dirty="0"/>
              <a:t>“Pneumococcus is a kind of bacterium”</a:t>
            </a:r>
          </a:p>
          <a:p>
            <a:pPr lvl="1"/>
            <a:endParaRPr lang="en-US" dirty="0"/>
          </a:p>
          <a:p>
            <a:r>
              <a:rPr lang="en-US" dirty="0"/>
              <a:t>Organised</a:t>
            </a:r>
            <a:r>
              <a:rPr lang="en-US" dirty="0" smtClean="0"/>
              <a:t> logically  </a:t>
            </a:r>
            <a:r>
              <a:rPr lang="en-US" dirty="0"/>
              <a:t>hierarchies such that:</a:t>
            </a:r>
          </a:p>
          <a:p>
            <a:pPr lvl="1"/>
            <a:r>
              <a:rPr lang="en-US" dirty="0"/>
              <a:t>All instances of a child are instances of its parent</a:t>
            </a:r>
          </a:p>
          <a:p>
            <a:pPr lvl="1"/>
            <a:r>
              <a:rPr lang="en-US" dirty="0"/>
              <a:t>Everything true of a parent is true of all its children</a:t>
            </a:r>
          </a:p>
          <a:p>
            <a:pPr lvl="1"/>
            <a:r>
              <a:rPr lang="en-US" dirty="0"/>
              <a:t>Everything that satisfies a concept’s definition is one of its </a:t>
            </a:r>
            <a:r>
              <a:rPr lang="en-US" dirty="0" smtClean="0"/>
              <a:t>descendants </a:t>
            </a:r>
          </a:p>
          <a:p>
            <a:pPr lvl="1">
              <a:buNone/>
            </a:pPr>
            <a:r>
              <a:rPr lang="en-US" i="1" dirty="0"/>
              <a:t>Without exception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an">
  <a:themeElements>
    <a:clrScheme name="">
      <a:dk1>
        <a:srgbClr val="000000"/>
      </a:dk1>
      <a:lt1>
        <a:srgbClr val="5368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3B9ED"/>
      </a:accent3>
      <a:accent4>
        <a:srgbClr val="000000"/>
      </a:accent4>
      <a:accent5>
        <a:srgbClr val="DAEDEF"/>
      </a:accent5>
      <a:accent6>
        <a:srgbClr val="2D2D8A"/>
      </a:accent6>
      <a:hlink>
        <a:srgbClr val="FFF600"/>
      </a:hlink>
      <a:folHlink>
        <a:srgbClr val="FFCC66"/>
      </a:folHlink>
    </a:clrScheme>
    <a:fontScheme name="UM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lnDef>
  </a:objectDefaults>
  <a:extraClrSchemeLst>
    <a:extraClrScheme>
      <a:clrScheme name="UM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5368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3B9ED"/>
      </a:accent3>
      <a:accent4>
        <a:srgbClr val="000000"/>
      </a:accent4>
      <a:accent5>
        <a:srgbClr val="DAEDEF"/>
      </a:accent5>
      <a:accent6>
        <a:srgbClr val="2D2D8A"/>
      </a:accent6>
      <a:hlink>
        <a:srgbClr val="FFF600"/>
      </a:hlink>
      <a:folHlink>
        <a:srgbClr val="FFCC66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ALR13inHD:Applications:Microsoft Office 2004:Templates:My Templates:UMan.pot</Template>
  <TotalTime>71083</TotalTime>
  <Pages>0</Pages>
  <Words>4805</Words>
  <Characters>0</Characters>
  <Application>Microsoft Macintosh PowerPoint</Application>
  <PresentationFormat>Custom</PresentationFormat>
  <Lines>0</Lines>
  <Paragraphs>615</Paragraphs>
  <Slides>56</Slides>
  <Notes>18</Notes>
  <HiddenSlides>6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UMan</vt:lpstr>
      <vt:lpstr>Blank Presentation</vt:lpstr>
      <vt:lpstr>Document</vt:lpstr>
      <vt:lpstr>Is it a word or a sentence?  How would we tell? What counts as evidence?    Critical distinctions for quality assurance of clinical terminologies   </vt:lpstr>
      <vt:lpstr>“Terminologies/ontologies”:    What are they for? </vt:lpstr>
      <vt:lpstr>About this talk </vt:lpstr>
      <vt:lpstr>Problems I am trying to solve</vt:lpstr>
      <vt:lpstr>Problems I am trying to solve (II) How to tell if SNOMED is safe to use  (or any other big terminology – 50K..500K classes )</vt:lpstr>
      <vt:lpstr>Problems I am trying to solve (III)</vt:lpstr>
      <vt:lpstr>What is a “Terminology” for purposes of Health Informatics? Words + Entities + IDs</vt:lpstr>
      <vt:lpstr>What is an ontology? Historical defintions…</vt:lpstr>
      <vt:lpstr>“OntologyInformationSystems” Narrow definition: </vt:lpstr>
      <vt:lpstr>Formally: (for those interested in the logic)</vt:lpstr>
      <vt:lpstr>… What do we mean by     “ontologyNarrowSense”?  *   One part of study of knowledge *   One part of knowledge representation  *   The source of the entities/terminology </vt:lpstr>
      <vt:lpstr>Distinguish from other useful but different artefacts…</vt:lpstr>
      <vt:lpstr>Most common use case:  </vt:lpstr>
      <vt:lpstr>Slide 14</vt:lpstr>
      <vt:lpstr>Why I use  OWL/DLs for Ontologies /                                            Terminologies </vt:lpstr>
      <vt:lpstr>Ontologies: Logic as the clips for                      “Conceptual Lego”</vt:lpstr>
      <vt:lpstr>Logic as the clips for  “Conceptual Lego”</vt:lpstr>
      <vt:lpstr>Composition: Building with “Conceptual Lego” Parallel families of hierarchies</vt:lpstr>
      <vt:lpstr>The exploding bicycle   (thanks to Jeremy Rogers)</vt:lpstr>
      <vt:lpstr>1999 ICD10 CMA: 587 codes</vt:lpstr>
      <vt:lpstr>I use OWL/DLs for many things, but… </vt:lpstr>
      <vt:lpstr>Before going further: </vt:lpstr>
      <vt:lpstr>Early Knowledge representation</vt:lpstr>
      <vt:lpstr>… some systems resembled Rube Goldberg       machines</vt:lpstr>
      <vt:lpstr>Knowledge Based Systems co-evolved with semantic networks &amp; frames</vt:lpstr>
      <vt:lpstr>But then…Logicians asked ‘What’s it mean?’</vt:lpstr>
      <vt:lpstr>Emergence of DLs and “Tbox” reasoning</vt:lpstr>
      <vt:lpstr>…but Description logics are very different from        frames (even though intended to formalise them) </vt:lpstr>
      <vt:lpstr>Templates &amp; Axioms: Fundamentally different</vt:lpstr>
      <vt:lpstr>Potential mismatch</vt:lpstr>
      <vt:lpstr>How to QA SNOMED:  An experiment of opportunity</vt:lpstr>
      <vt:lpstr>What to QA? “Stated form” vs “Distribution form”</vt:lpstr>
      <vt:lpstr>How do we know if it is correct?</vt:lpstr>
      <vt:lpstr>Step 1: Cut SNOMED down &amp; find a classifier </vt:lpstr>
      <vt:lpstr>Step 2: Pick some areas of interest to clinicians: some with anomalies already spotted </vt:lpstr>
      <vt:lpstr>Look at classification: Most initial errors spotted looking upwards</vt:lpstr>
      <vt:lpstr>OwlViz Upwards for Hypertension</vt:lpstr>
      <vt:lpstr>Examine definition &amp; formulate solution</vt:lpstr>
      <vt:lpstr>And check for the desired result</vt:lpstr>
      <vt:lpstr>Then check usages for unwanted results - anything that should relate to arteries instead of Cardiovascular system?</vt:lpstr>
      <vt:lpstr>Also look down hierarchy: Combine lexical &amp; semantic search</vt:lpstr>
      <vt:lpstr>Classify and look at odd cases</vt:lpstr>
      <vt:lpstr>Look for regularities</vt:lpstr>
      <vt:lpstr>Which concept should carry the old ID?</vt:lpstr>
      <vt:lpstr>Always trace errors to root to fix Otherwise get “helter-skelter modelling”</vt:lpstr>
      <vt:lpstr>… but sometimes it is hard to agree on        what is the “right” answer     Example from work on ICD11-SNOMED harmonization        (Thanks to Stefan Schulz)</vt:lpstr>
      <vt:lpstr>“Condition” vs “Situation” “Word” vs “Sentence”</vt:lpstr>
      <vt:lpstr>Example: Fracture of Radius &amp; Ulna                  (Forearm) – a single code in                  ICD and SNOMED </vt:lpstr>
      <vt:lpstr>The evidence</vt:lpstr>
      <vt:lpstr>What do we ask the questions for? What is the right answer for these purposes?</vt:lpstr>
      <vt:lpstr>A further example</vt:lpstr>
      <vt:lpstr>… but: Issues for SNOMED</vt:lpstr>
      <vt:lpstr>Conundrum 2: What do biomedical experts mean by is_part_of?</vt:lpstr>
      <vt:lpstr>What answers do we want to our questions</vt:lpstr>
      <vt:lpstr>Summary</vt:lpstr>
      <vt:lpstr>END  - Outcuts</vt:lpstr>
    </vt:vector>
  </TitlesOfParts>
  <Company>University of Manchester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Paradigms and Schemas June 2010</dc:title>
  <dc:subject/>
  <dc:creator>Alan  Rector2</dc:creator>
  <cp:keywords/>
  <dc:description/>
  <cp:lastModifiedBy>Alan Rector</cp:lastModifiedBy>
  <cp:revision>292</cp:revision>
  <cp:lastPrinted>2012-07-20T13:58:36Z</cp:lastPrinted>
  <dcterms:created xsi:type="dcterms:W3CDTF">2012-10-02T05:51:27Z</dcterms:created>
  <dcterms:modified xsi:type="dcterms:W3CDTF">2012-10-02T11:07:34Z</dcterms:modified>
</cp:coreProperties>
</file>