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doc" ContentType="application/msword"/>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Lst>
  <p:notesMasterIdLst>
    <p:notesMasterId r:id="rId58"/>
  </p:notesMasterIdLst>
  <p:handoutMasterIdLst>
    <p:handoutMasterId r:id="rId59"/>
  </p:handoutMasterIdLst>
  <p:sldIdLst>
    <p:sldId id="263" r:id="rId3"/>
    <p:sldId id="298" r:id="rId4"/>
    <p:sldId id="327" r:id="rId5"/>
    <p:sldId id="329" r:id="rId6"/>
    <p:sldId id="328" r:id="rId7"/>
    <p:sldId id="336" r:id="rId8"/>
    <p:sldId id="326" r:id="rId9"/>
    <p:sldId id="291" r:id="rId10"/>
    <p:sldId id="363" r:id="rId11"/>
    <p:sldId id="331" r:id="rId12"/>
    <p:sldId id="330" r:id="rId13"/>
    <p:sldId id="332" r:id="rId14"/>
    <p:sldId id="319" r:id="rId15"/>
    <p:sldId id="325" r:id="rId16"/>
    <p:sldId id="320" r:id="rId17"/>
    <p:sldId id="333" r:id="rId18"/>
    <p:sldId id="334" r:id="rId19"/>
    <p:sldId id="316" r:id="rId20"/>
    <p:sldId id="360" r:id="rId21"/>
    <p:sldId id="361" r:id="rId22"/>
    <p:sldId id="366" r:id="rId23"/>
    <p:sldId id="335" r:id="rId24"/>
    <p:sldId id="373" r:id="rId25"/>
    <p:sldId id="339" r:id="rId26"/>
    <p:sldId id="337" r:id="rId27"/>
    <p:sldId id="357" r:id="rId28"/>
    <p:sldId id="358" r:id="rId29"/>
    <p:sldId id="374" r:id="rId30"/>
    <p:sldId id="338" r:id="rId31"/>
    <p:sldId id="342" r:id="rId32"/>
    <p:sldId id="345" r:id="rId33"/>
    <p:sldId id="346" r:id="rId34"/>
    <p:sldId id="349" r:id="rId35"/>
    <p:sldId id="344" r:id="rId36"/>
    <p:sldId id="348" r:id="rId37"/>
    <p:sldId id="353" r:id="rId38"/>
    <p:sldId id="315" r:id="rId39"/>
    <p:sldId id="380" r:id="rId40"/>
    <p:sldId id="347" r:id="rId41"/>
    <p:sldId id="340" r:id="rId42"/>
    <p:sldId id="350" r:id="rId43"/>
    <p:sldId id="367" r:id="rId44"/>
    <p:sldId id="368" r:id="rId45"/>
    <p:sldId id="301" r:id="rId46"/>
    <p:sldId id="302" r:id="rId47"/>
    <p:sldId id="303" r:id="rId48"/>
    <p:sldId id="305" r:id="rId49"/>
    <p:sldId id="306" r:id="rId50"/>
    <p:sldId id="307" r:id="rId51"/>
    <p:sldId id="308" r:id="rId52"/>
    <p:sldId id="309" r:id="rId53"/>
    <p:sldId id="371" r:id="rId54"/>
    <p:sldId id="312" r:id="rId55"/>
    <p:sldId id="372" r:id="rId56"/>
    <p:sldId id="310" r:id="rId57"/>
  </p:sldIdLst>
  <p:sldSz cx="13004800" cy="9753600"/>
  <p:notesSz cx="9144000" cy="6858000"/>
  <p:defaultTextStyle>
    <a:defPPr>
      <a:defRPr lang="en-US"/>
    </a:defPPr>
    <a:lvl1pPr algn="ctr" rtl="0" fontAlgn="base">
      <a:spcBef>
        <a:spcPct val="0"/>
      </a:spcBef>
      <a:spcAft>
        <a:spcPct val="0"/>
      </a:spcAft>
      <a:defRPr sz="3400" kern="1200">
        <a:solidFill>
          <a:srgbClr val="000000"/>
        </a:solidFill>
        <a:latin typeface="Times New Roman" charset="0"/>
        <a:ea typeface="ヒラギノ明朝 ProN W3" charset="-128"/>
        <a:cs typeface="ヒラギノ明朝 ProN W3" charset="-128"/>
        <a:sym typeface="Times New Roman" charset="0"/>
      </a:defRPr>
    </a:lvl1pPr>
    <a:lvl2pPr marL="457200" algn="ctr" rtl="0" fontAlgn="base">
      <a:spcBef>
        <a:spcPct val="0"/>
      </a:spcBef>
      <a:spcAft>
        <a:spcPct val="0"/>
      </a:spcAft>
      <a:defRPr sz="3400" kern="1200">
        <a:solidFill>
          <a:srgbClr val="000000"/>
        </a:solidFill>
        <a:latin typeface="Times New Roman" charset="0"/>
        <a:ea typeface="ヒラギノ明朝 ProN W3" charset="-128"/>
        <a:cs typeface="ヒラギノ明朝 ProN W3" charset="-128"/>
        <a:sym typeface="Times New Roman" charset="0"/>
      </a:defRPr>
    </a:lvl2pPr>
    <a:lvl3pPr marL="914400" algn="ctr" rtl="0" fontAlgn="base">
      <a:spcBef>
        <a:spcPct val="0"/>
      </a:spcBef>
      <a:spcAft>
        <a:spcPct val="0"/>
      </a:spcAft>
      <a:defRPr sz="3400" kern="1200">
        <a:solidFill>
          <a:srgbClr val="000000"/>
        </a:solidFill>
        <a:latin typeface="Times New Roman" charset="0"/>
        <a:ea typeface="ヒラギノ明朝 ProN W3" charset="-128"/>
        <a:cs typeface="ヒラギノ明朝 ProN W3" charset="-128"/>
        <a:sym typeface="Times New Roman" charset="0"/>
      </a:defRPr>
    </a:lvl3pPr>
    <a:lvl4pPr marL="1371600" algn="ctr" rtl="0" fontAlgn="base">
      <a:spcBef>
        <a:spcPct val="0"/>
      </a:spcBef>
      <a:spcAft>
        <a:spcPct val="0"/>
      </a:spcAft>
      <a:defRPr sz="3400" kern="1200">
        <a:solidFill>
          <a:srgbClr val="000000"/>
        </a:solidFill>
        <a:latin typeface="Times New Roman" charset="0"/>
        <a:ea typeface="ヒラギノ明朝 ProN W3" charset="-128"/>
        <a:cs typeface="ヒラギノ明朝 ProN W3" charset="-128"/>
        <a:sym typeface="Times New Roman" charset="0"/>
      </a:defRPr>
    </a:lvl4pPr>
    <a:lvl5pPr marL="1828800" algn="ctr" rtl="0" fontAlgn="base">
      <a:spcBef>
        <a:spcPct val="0"/>
      </a:spcBef>
      <a:spcAft>
        <a:spcPct val="0"/>
      </a:spcAft>
      <a:defRPr sz="3400" kern="1200">
        <a:solidFill>
          <a:srgbClr val="000000"/>
        </a:solidFill>
        <a:latin typeface="Times New Roman" charset="0"/>
        <a:ea typeface="ヒラギノ明朝 ProN W3" charset="-128"/>
        <a:cs typeface="ヒラギノ明朝 ProN W3" charset="-128"/>
        <a:sym typeface="Times New Roman" charset="0"/>
      </a:defRPr>
    </a:lvl5pPr>
    <a:lvl6pPr marL="2286000" algn="l" defTabSz="457200" rtl="0" eaLnBrk="1" latinLnBrk="0" hangingPunct="1">
      <a:defRPr sz="3400" kern="1200">
        <a:solidFill>
          <a:srgbClr val="000000"/>
        </a:solidFill>
        <a:latin typeface="Times New Roman" charset="0"/>
        <a:ea typeface="ヒラギノ明朝 ProN W3" charset="-128"/>
        <a:cs typeface="ヒラギノ明朝 ProN W3" charset="-128"/>
        <a:sym typeface="Times New Roman" charset="0"/>
      </a:defRPr>
    </a:lvl6pPr>
    <a:lvl7pPr marL="2743200" algn="l" defTabSz="457200" rtl="0" eaLnBrk="1" latinLnBrk="0" hangingPunct="1">
      <a:defRPr sz="3400" kern="1200">
        <a:solidFill>
          <a:srgbClr val="000000"/>
        </a:solidFill>
        <a:latin typeface="Times New Roman" charset="0"/>
        <a:ea typeface="ヒラギノ明朝 ProN W3" charset="-128"/>
        <a:cs typeface="ヒラギノ明朝 ProN W3" charset="-128"/>
        <a:sym typeface="Times New Roman" charset="0"/>
      </a:defRPr>
    </a:lvl7pPr>
    <a:lvl8pPr marL="3200400" algn="l" defTabSz="457200" rtl="0" eaLnBrk="1" latinLnBrk="0" hangingPunct="1">
      <a:defRPr sz="3400" kern="1200">
        <a:solidFill>
          <a:srgbClr val="000000"/>
        </a:solidFill>
        <a:latin typeface="Times New Roman" charset="0"/>
        <a:ea typeface="ヒラギノ明朝 ProN W3" charset="-128"/>
        <a:cs typeface="ヒラギノ明朝 ProN W3" charset="-128"/>
        <a:sym typeface="Times New Roman" charset="0"/>
      </a:defRPr>
    </a:lvl8pPr>
    <a:lvl9pPr marL="3657600" algn="l" defTabSz="457200" rtl="0" eaLnBrk="1" latinLnBrk="0" hangingPunct="1">
      <a:defRPr sz="3400" kern="1200">
        <a:solidFill>
          <a:srgbClr val="000000"/>
        </a:solidFill>
        <a:latin typeface="Times New Roman" charset="0"/>
        <a:ea typeface="ヒラギノ明朝 ProN W3" charset="-128"/>
        <a:cs typeface="ヒラギノ明朝 ProN W3" charset="-128"/>
        <a:sym typeface="Times New Roman"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58FD6"/>
    <a:srgbClr val="FFE069"/>
    <a:srgbClr val="6E79E5"/>
    <a:srgbClr val="FF8000"/>
    <a:srgbClr val="00FF00"/>
    <a:srgbClr val="FF6600"/>
    <a:srgbClr val="99CCFF"/>
    <a:srgbClr val="BBE0E3"/>
    <a:srgbClr val="E6E6E6"/>
    <a:srgbClr val="4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598" autoAdjust="0"/>
  </p:normalViewPr>
  <p:slideViewPr>
    <p:cSldViewPr>
      <p:cViewPr varScale="1">
        <p:scale>
          <a:sx n="65" d="100"/>
          <a:sy n="65" d="100"/>
        </p:scale>
        <p:origin x="-544" y="-112"/>
      </p:cViewPr>
      <p:guideLst>
        <p:guide orient="horz" pos="3072"/>
        <p:guide pos="4096"/>
      </p:guideLst>
    </p:cSldViewPr>
  </p:slideViewPr>
  <p:outlineViewPr>
    <p:cViewPr>
      <p:scale>
        <a:sx n="33" d="100"/>
        <a:sy n="33" d="100"/>
      </p:scale>
      <p:origin x="0" y="29464"/>
    </p:cViewPr>
    <p:sldLst>
      <p:sld r:id="rId1" collapse="1"/>
      <p:sld r:id="rId2" collapse="1"/>
    </p:sldLst>
  </p:outlineViewPr>
  <p:notesTextViewPr>
    <p:cViewPr>
      <p:scale>
        <a:sx n="100" d="100"/>
        <a:sy n="100" d="100"/>
      </p:scale>
      <p:origin x="0" y="0"/>
    </p:cViewPr>
  </p:notesTextViewPr>
  <p:sorterViewPr>
    <p:cViewPr>
      <p:scale>
        <a:sx n="100" d="100"/>
        <a:sy n="100" d="100"/>
      </p:scale>
      <p:origin x="0" y="1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slide" Target="slides/slide12.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p:cNvSpPr>
          <p:nvPr>
            <p:ph type="hdr" sz="quarter"/>
          </p:nvPr>
        </p:nvSpPr>
        <p:spPr bwMode="auto">
          <a:xfrm>
            <a:off x="0" y="0"/>
            <a:ext cx="3962400" cy="3429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ea typeface="ヒラギノ明朝 ProN W3" charset="-128"/>
                <a:cs typeface="ヒラギノ明朝 ProN W3" charset="-128"/>
                <a:sym typeface="Times New Roman" charset="0"/>
              </a:defRPr>
            </a:lvl1pPr>
          </a:lstStyle>
          <a:p>
            <a:pPr>
              <a:defRPr/>
            </a:pPr>
            <a:endParaRPr lang="en-US"/>
          </a:p>
        </p:txBody>
      </p:sp>
      <p:sp>
        <p:nvSpPr>
          <p:cNvPr id="147459" name="Rectangle 3"/>
          <p:cNvSpPr>
            <a:spLocks noGrp="1"/>
          </p:cNvSpPr>
          <p:nvPr>
            <p:ph type="dt" sz="quarter" idx="1"/>
          </p:nvPr>
        </p:nvSpPr>
        <p:spPr bwMode="auto">
          <a:xfrm>
            <a:off x="5181600" y="0"/>
            <a:ext cx="3962400" cy="3429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ヒラギノ明朝 ProN W3" charset="-128"/>
                <a:cs typeface="ヒラギノ明朝 ProN W3" charset="-128"/>
                <a:sym typeface="Times New Roman" charset="0"/>
              </a:defRPr>
            </a:lvl1pPr>
          </a:lstStyle>
          <a:p>
            <a:pPr>
              <a:defRPr/>
            </a:pPr>
            <a:endParaRPr lang="en-US"/>
          </a:p>
        </p:txBody>
      </p:sp>
      <p:sp>
        <p:nvSpPr>
          <p:cNvPr id="147460" name="Rectangle 4"/>
          <p:cNvSpPr>
            <a:spLocks noGrp="1"/>
          </p:cNvSpPr>
          <p:nvPr>
            <p:ph type="ftr" sz="quarter" idx="2"/>
          </p:nvPr>
        </p:nvSpPr>
        <p:spPr bwMode="auto">
          <a:xfrm>
            <a:off x="0" y="6515100"/>
            <a:ext cx="3962400"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ea typeface="ヒラギノ明朝 ProN W3" charset="-128"/>
                <a:cs typeface="ヒラギノ明朝 ProN W3" charset="-128"/>
                <a:sym typeface="Times New Roman" charset="0"/>
              </a:defRPr>
            </a:lvl1pPr>
          </a:lstStyle>
          <a:p>
            <a:pPr>
              <a:defRPr/>
            </a:pPr>
            <a:endParaRPr lang="en-US"/>
          </a:p>
        </p:txBody>
      </p:sp>
      <p:sp>
        <p:nvSpPr>
          <p:cNvPr id="147461" name="Rectangle 5"/>
          <p:cNvSpPr>
            <a:spLocks noGrp="1"/>
          </p:cNvSpPr>
          <p:nvPr>
            <p:ph type="sldNum" sz="quarter" idx="3"/>
          </p:nvPr>
        </p:nvSpPr>
        <p:spPr bwMode="auto">
          <a:xfrm>
            <a:off x="5181600" y="6515100"/>
            <a:ext cx="3962400"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ea typeface="ヒラギノ明朝 ProN W3" charset="-128"/>
                <a:cs typeface="ヒラギノ明朝 ProN W3" charset="-128"/>
                <a:sym typeface="Times New Roman" charset="0"/>
              </a:defRPr>
            </a:lvl1pPr>
          </a:lstStyle>
          <a:p>
            <a:pPr>
              <a:defRPr/>
            </a:pPr>
            <a:fld id="{EE6D32FB-5715-364E-A962-8B8BC4CCDF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charset="0"/>
                <a:ea typeface="ヒラギノ明朝 ProN W3" charset="-128"/>
                <a:cs typeface="ヒラギノ明朝 ProN W3" charset="-128"/>
                <a:sym typeface="Times New Roman" charset="0"/>
              </a:defRPr>
            </a:lvl1pPr>
          </a:lstStyle>
          <a:p>
            <a:pPr>
              <a:defRPr/>
            </a:pPr>
            <a:endParaRPr lang="en-GB"/>
          </a:p>
        </p:txBody>
      </p:sp>
      <p:sp>
        <p:nvSpPr>
          <p:cNvPr id="8909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ea typeface="ヒラギノ明朝 ProN W3" charset="-128"/>
                <a:cs typeface="ヒラギノ明朝 ProN W3" charset="-128"/>
                <a:sym typeface="Times New Roman"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909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charset="0"/>
                <a:ea typeface="ヒラギノ明朝 ProN W3" charset="-128"/>
                <a:cs typeface="ヒラギノ明朝 ProN W3" charset="-128"/>
                <a:sym typeface="Times New Roman" charset="0"/>
              </a:defRPr>
            </a:lvl1pPr>
          </a:lstStyle>
          <a:p>
            <a:pPr>
              <a:defRPr/>
            </a:pPr>
            <a:endParaRPr lang="en-GB"/>
          </a:p>
        </p:txBody>
      </p:sp>
      <p:sp>
        <p:nvSpPr>
          <p:cNvPr id="8909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ea typeface="ヒラギノ明朝 ProN W3" charset="-128"/>
                <a:cs typeface="ヒラギノ明朝 ProN W3" charset="-128"/>
                <a:sym typeface="Times New Roman" charset="0"/>
              </a:defRPr>
            </a:lvl1pPr>
          </a:lstStyle>
          <a:p>
            <a:pPr>
              <a:defRPr/>
            </a:pPr>
            <a:fld id="{2EEE5FE3-598A-ED4B-80A5-38AB78B7364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3FD7D28-81F2-D14A-8389-711FB87FB710}" type="slidenum">
              <a:rPr lang="en-GB"/>
              <a:pPr/>
              <a:t>1</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endParaRPr lang="en-US"/>
          </a:p>
        </p:txBody>
      </p:sp>
      <p:sp>
        <p:nvSpPr>
          <p:cNvPr id="30724" name="Slide Number Placeholder 3"/>
          <p:cNvSpPr>
            <a:spLocks noGrp="1"/>
          </p:cNvSpPr>
          <p:nvPr>
            <p:ph type="sldNum" sz="quarter" idx="5"/>
          </p:nvPr>
        </p:nvSpPr>
        <p:spPr>
          <a:noFill/>
        </p:spPr>
        <p:txBody>
          <a:bodyPr/>
          <a:lstStyle/>
          <a:p>
            <a:fld id="{A18E56F2-0AB2-7545-8AD4-BBC6BD73B003}" type="slidenum">
              <a:rPr lang="en-GB"/>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EA7D9FD-FF79-7748-81D4-55B750C44750}" type="slidenum">
              <a:rPr lang="en-GB"/>
              <a:pPr/>
              <a:t>8</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t>8K-35K kinds of burns, depending on number of dimensions and number of levels in each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3E64240-ECBC-504A-B5C8-1AEDE3DDD542}" type="slidenum">
              <a:rPr lang="en-GB"/>
              <a:pPr/>
              <a:t>32</a:t>
            </a:fld>
            <a:endParaRPr lang="en-GB"/>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5B2477D-0E2A-434F-BA62-29DAAB0CF850}" type="slidenum">
              <a:rPr lang="en-GB"/>
              <a:pPr/>
              <a:t>33</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BBB5C739-6C4D-A24B-B5B3-C5EB09CD054E}" type="slidenum">
              <a:rPr lang="en-GB"/>
              <a:pPr/>
              <a:t>39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1754188"/>
            <a:ext cx="2517775" cy="78978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463675" y="1754188"/>
            <a:ext cx="7400925" cy="78978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B5D6679-951E-7349-B0E7-A6814A0A317D}"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61538AF-2D09-4642-95A8-9343C2F5AE79}"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C9A0DB06-E9B1-5841-9CF7-AA51433F029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8475" y="2185988"/>
            <a:ext cx="5778500" cy="687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429375" y="2185988"/>
            <a:ext cx="5778500" cy="687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4AC2358F-3CF1-A64A-A422-E7D37A701FED}"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A045BD85-0796-6C4E-8B19-BE9A666C52C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AEAB9874-F0AA-CA45-8AEE-299C27D2ACCC}"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CE0B415D-1C16-1C48-8C37-15F215DD8E0B}"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2C76446-7FF3-C044-B0C9-792BD260324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F0EB4338-6245-4D4C-863F-87D54C5F50F7}"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FCC463CA-C230-8849-B80E-ACEBF2BD11EB}"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0525" y="200025"/>
            <a:ext cx="2927350" cy="8856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8475" y="200025"/>
            <a:ext cx="8629650" cy="8856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9121A32-A2EB-AA4E-9E77-1EA7E6E38FA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463675" y="3808413"/>
            <a:ext cx="4959350" cy="584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5425" y="3808413"/>
            <a:ext cx="4959350" cy="584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5367E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36725" y="1754188"/>
            <a:ext cx="9525000" cy="1130300"/>
          </a:xfrm>
          <a:prstGeom prst="rect">
            <a:avLst/>
          </a:prstGeom>
          <a:noFill/>
          <a:ln w="12700">
            <a:noFill/>
            <a:miter lim="800000"/>
            <a:headEnd/>
            <a:tailEnd/>
          </a:ln>
          <a:effectLst/>
        </p:spPr>
        <p:txBody>
          <a:bodyPr vert="horz" wrap="square" lIns="50800" tIns="50800" rIns="108560" bIns="50800" numCol="1" anchor="t" anchorCtr="0" compatLnSpc="1">
            <a:prstTxWarp prst="textNoShape">
              <a:avLst/>
            </a:prstTxWarp>
          </a:bodyPr>
          <a:lstStyle/>
          <a:p>
            <a:pPr lvl="0"/>
            <a:r>
              <a:rPr lang="en-US">
                <a:sym typeface="Arial" charset="0"/>
              </a:rPr>
              <a:t>Click to edit Master title style</a:t>
            </a:r>
          </a:p>
        </p:txBody>
      </p:sp>
      <p:pic>
        <p:nvPicPr>
          <p:cNvPr id="1027" name="Picture 2"/>
          <p:cNvPicPr>
            <a:picLocks noChangeArrowheads="1"/>
          </p:cNvPicPr>
          <p:nvPr/>
        </p:nvPicPr>
        <p:blipFill>
          <a:blip r:embed="rId13"/>
          <a:srcRect/>
          <a:stretch>
            <a:fillRect/>
          </a:stretch>
        </p:blipFill>
        <p:spPr bwMode="auto">
          <a:xfrm>
            <a:off x="0" y="0"/>
            <a:ext cx="3225800" cy="2770188"/>
          </a:xfrm>
          <a:prstGeom prst="rect">
            <a:avLst/>
          </a:prstGeom>
          <a:noFill/>
          <a:ln w="12700">
            <a:noFill/>
            <a:miter lim="800000"/>
            <a:headEnd/>
            <a:tailEnd/>
          </a:ln>
        </p:spPr>
      </p:pic>
      <p:sp>
        <p:nvSpPr>
          <p:cNvPr id="2" name="Rectangle 3"/>
          <p:cNvSpPr>
            <a:spLocks/>
          </p:cNvSpPr>
          <p:nvPr/>
        </p:nvSpPr>
        <p:spPr bwMode="auto">
          <a:xfrm>
            <a:off x="1741488" y="4699000"/>
            <a:ext cx="9499600" cy="2997200"/>
          </a:xfrm>
          <a:prstGeom prst="rect">
            <a:avLst/>
          </a:prstGeom>
          <a:noFill/>
          <a:ln w="12700">
            <a:noFill/>
            <a:miter lim="800000"/>
            <a:headEnd/>
            <a:tailEnd/>
          </a:ln>
        </p:spPr>
        <p:txBody>
          <a:bodyPr lIns="0" tIns="0" rIns="57760" bIns="0">
            <a:prstTxWarp prst="textNoShape">
              <a:avLst/>
            </a:prstTxWarp>
          </a:bodyPr>
          <a:lstStyle/>
          <a:p>
            <a:pPr marL="57150">
              <a:defRPr/>
            </a:pPr>
            <a:endParaRPr lang="en-US" sz="3200">
              <a:solidFill>
                <a:srgbClr val="FFFFFF"/>
              </a:solidFill>
              <a:latin typeface="Arial" charset="0"/>
              <a:sym typeface="Arial" charset="0"/>
            </a:endParaRPr>
          </a:p>
          <a:p>
            <a:pPr marL="57150">
              <a:defRPr/>
            </a:pPr>
            <a:endParaRPr lang="en-US" sz="3200">
              <a:solidFill>
                <a:srgbClr val="FFFFFF"/>
              </a:solidFill>
              <a:latin typeface="Arial" charset="0"/>
              <a:sym typeface="Arial" charset="0"/>
            </a:endParaRPr>
          </a:p>
          <a:p>
            <a:pPr marL="57150">
              <a:defRPr/>
            </a:pPr>
            <a:r>
              <a:rPr lang="en-US" sz="3200">
                <a:solidFill>
                  <a:srgbClr val="FFFFFF"/>
                </a:solidFill>
                <a:latin typeface="Arial" charset="0"/>
                <a:sym typeface="Arial" charset="0"/>
              </a:rPr>
              <a:t>                              </a:t>
            </a:r>
          </a:p>
          <a:p>
            <a:pPr marL="57150" algn="l">
              <a:defRPr/>
            </a:pPr>
            <a:endParaRPr lang="en-US">
              <a:solidFill>
                <a:schemeClr val="tx1"/>
              </a:solidFill>
              <a:ea typeface="Times" charset="0"/>
              <a:cs typeface="Times" charset="0"/>
            </a:endParaRPr>
          </a:p>
          <a:p>
            <a:pPr marL="57150" algn="l">
              <a:defRPr/>
            </a:pPr>
            <a:endParaRPr lang="en-US">
              <a:solidFill>
                <a:schemeClr val="tx1"/>
              </a:solidFill>
              <a:ea typeface="Times" charset="0"/>
              <a:cs typeface="Times" charset="0"/>
            </a:endParaRPr>
          </a:p>
          <a:p>
            <a:pPr marL="57150" algn="l">
              <a:defRPr/>
            </a:pPr>
            <a:endParaRPr lang="en-US">
              <a:solidFill>
                <a:schemeClr val="tx1"/>
              </a:solidFill>
              <a:ea typeface="Times" charset="0"/>
              <a:cs typeface="Times" charset="0"/>
            </a:endParaRPr>
          </a:p>
        </p:txBody>
      </p:sp>
      <p:pic>
        <p:nvPicPr>
          <p:cNvPr id="1029" name="Picture 4"/>
          <p:cNvPicPr>
            <a:picLocks noChangeAspect="1" noChangeArrowheads="1"/>
          </p:cNvPicPr>
          <p:nvPr/>
        </p:nvPicPr>
        <p:blipFill>
          <a:blip r:embed="rId14"/>
          <a:srcRect/>
          <a:stretch>
            <a:fillRect/>
          </a:stretch>
        </p:blipFill>
        <p:spPr bwMode="auto">
          <a:xfrm>
            <a:off x="11572875" y="8801100"/>
            <a:ext cx="1301750" cy="830263"/>
          </a:xfrm>
          <a:prstGeom prst="rect">
            <a:avLst/>
          </a:prstGeom>
          <a:noFill/>
          <a:ln w="12700">
            <a:noFill/>
            <a:miter lim="800000"/>
            <a:headEnd/>
            <a:tailEnd/>
          </a:ln>
        </p:spPr>
      </p:pic>
      <p:sp>
        <p:nvSpPr>
          <p:cNvPr id="1030" name="Rectangle 5"/>
          <p:cNvSpPr>
            <a:spLocks noGrp="1" noChangeArrowheads="1"/>
          </p:cNvSpPr>
          <p:nvPr>
            <p:ph type="body" idx="1"/>
          </p:nvPr>
        </p:nvSpPr>
        <p:spPr bwMode="auto">
          <a:xfrm>
            <a:off x="1463675" y="3808413"/>
            <a:ext cx="10071100" cy="5843587"/>
          </a:xfrm>
          <a:prstGeom prst="rect">
            <a:avLst/>
          </a:prstGeom>
          <a:noFill/>
          <a:ln w="12700">
            <a:noFill/>
            <a:miter lim="800000"/>
            <a:headEnd/>
            <a:tailEnd/>
          </a:ln>
        </p:spPr>
        <p:txBody>
          <a:bodyPr vert="horz" wrap="square" lIns="50800" tIns="50800" rIns="18080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marL="57150" indent="-57150" algn="ctr" rtl="0" eaLnBrk="0" fontAlgn="base" hangingPunct="0">
        <a:spcBef>
          <a:spcPct val="0"/>
        </a:spcBef>
        <a:spcAft>
          <a:spcPct val="0"/>
        </a:spcAft>
        <a:defRPr sz="4700" b="1">
          <a:solidFill>
            <a:srgbClr val="FFFFFF"/>
          </a:solidFill>
          <a:effectLst>
            <a:outerShdw blurRad="38100" dist="38100" dir="2700000" algn="tl">
              <a:srgbClr val="000000"/>
            </a:outerShdw>
          </a:effectLst>
          <a:latin typeface="+mj-lt"/>
          <a:ea typeface="ＭＳ Ｐゴシック" charset="-128"/>
          <a:cs typeface="ＭＳ Ｐゴシック" charset="-128"/>
          <a:sym typeface="Arial" charset="0"/>
        </a:defRPr>
      </a:lvl1pPr>
      <a:lvl2pPr marL="57150" indent="-57150" algn="ctr" rtl="0" eaLnBrk="0" fontAlgn="base" hangingPunct="0">
        <a:spcBef>
          <a:spcPct val="0"/>
        </a:spcBef>
        <a:spcAft>
          <a:spcPct val="0"/>
        </a:spcAft>
        <a:defRPr sz="47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2pPr>
      <a:lvl3pPr marL="57150" indent="-57150" algn="ctr" rtl="0" eaLnBrk="0" fontAlgn="base" hangingPunct="0">
        <a:spcBef>
          <a:spcPct val="0"/>
        </a:spcBef>
        <a:spcAft>
          <a:spcPct val="0"/>
        </a:spcAft>
        <a:defRPr sz="47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3pPr>
      <a:lvl4pPr marL="57150" indent="-57150" algn="ctr" rtl="0" eaLnBrk="0" fontAlgn="base" hangingPunct="0">
        <a:spcBef>
          <a:spcPct val="0"/>
        </a:spcBef>
        <a:spcAft>
          <a:spcPct val="0"/>
        </a:spcAft>
        <a:defRPr sz="47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4pPr>
      <a:lvl5pPr marL="57150" indent="-57150" algn="ctr" rtl="0" eaLnBrk="0" fontAlgn="base" hangingPunct="0">
        <a:spcBef>
          <a:spcPct val="0"/>
        </a:spcBef>
        <a:spcAft>
          <a:spcPct val="0"/>
        </a:spcAft>
        <a:defRPr sz="47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5pPr>
      <a:lvl6pPr marL="514350" indent="-57150" algn="ctr" rtl="0" fontAlgn="base">
        <a:spcBef>
          <a:spcPct val="0"/>
        </a:spcBef>
        <a:spcAft>
          <a:spcPct val="0"/>
        </a:spcAft>
        <a:defRPr sz="4700" b="1">
          <a:solidFill>
            <a:srgbClr val="FFFFFF"/>
          </a:solidFill>
          <a:effectLst>
            <a:outerShdw blurRad="38100" dist="38100" dir="2700000" algn="tl">
              <a:srgbClr val="000000"/>
            </a:outerShdw>
          </a:effectLst>
          <a:latin typeface="Arial" charset="0"/>
          <a:sym typeface="Arial" charset="0"/>
        </a:defRPr>
      </a:lvl6pPr>
      <a:lvl7pPr marL="971550" indent="-57150" algn="ctr" rtl="0" fontAlgn="base">
        <a:spcBef>
          <a:spcPct val="0"/>
        </a:spcBef>
        <a:spcAft>
          <a:spcPct val="0"/>
        </a:spcAft>
        <a:defRPr sz="4700" b="1">
          <a:solidFill>
            <a:srgbClr val="FFFFFF"/>
          </a:solidFill>
          <a:effectLst>
            <a:outerShdw blurRad="38100" dist="38100" dir="2700000" algn="tl">
              <a:srgbClr val="000000"/>
            </a:outerShdw>
          </a:effectLst>
          <a:latin typeface="Arial" charset="0"/>
          <a:sym typeface="Arial" charset="0"/>
        </a:defRPr>
      </a:lvl7pPr>
      <a:lvl8pPr marL="1428750" indent="-57150" algn="ctr" rtl="0" fontAlgn="base">
        <a:spcBef>
          <a:spcPct val="0"/>
        </a:spcBef>
        <a:spcAft>
          <a:spcPct val="0"/>
        </a:spcAft>
        <a:defRPr sz="4700" b="1">
          <a:solidFill>
            <a:srgbClr val="FFFFFF"/>
          </a:solidFill>
          <a:effectLst>
            <a:outerShdw blurRad="38100" dist="38100" dir="2700000" algn="tl">
              <a:srgbClr val="000000"/>
            </a:outerShdw>
          </a:effectLst>
          <a:latin typeface="Arial" charset="0"/>
          <a:sym typeface="Arial" charset="0"/>
        </a:defRPr>
      </a:lvl8pPr>
      <a:lvl9pPr marL="1885950" indent="-57150" algn="ctr" rtl="0" fontAlgn="base">
        <a:spcBef>
          <a:spcPct val="0"/>
        </a:spcBef>
        <a:spcAft>
          <a:spcPct val="0"/>
        </a:spcAft>
        <a:defRPr sz="4700" b="1">
          <a:solidFill>
            <a:srgbClr val="FFFFFF"/>
          </a:solidFill>
          <a:effectLst>
            <a:outerShdw blurRad="38100" dist="38100" dir="2700000" algn="tl">
              <a:srgbClr val="000000"/>
            </a:outerShdw>
          </a:effectLst>
          <a:latin typeface="Arial" charset="0"/>
          <a:sym typeface="Arial" charset="0"/>
        </a:defRPr>
      </a:lvl9pPr>
    </p:titleStyle>
    <p:bodyStyle>
      <a:lvl1pPr marL="342900" indent="-342900" algn="ctr" rtl="0" eaLnBrk="0" fontAlgn="base" hangingPunct="0">
        <a:spcBef>
          <a:spcPts val="800"/>
        </a:spcBef>
        <a:spcAft>
          <a:spcPct val="0"/>
        </a:spcAft>
        <a:defRPr sz="3300">
          <a:solidFill>
            <a:srgbClr val="FFFFFF"/>
          </a:solidFill>
          <a:latin typeface="+mn-lt"/>
          <a:ea typeface="ＭＳ Ｐゴシック" charset="-128"/>
          <a:cs typeface="ＭＳ Ｐゴシック" charset="-128"/>
          <a:sym typeface="Arial" charset="0"/>
        </a:defRPr>
      </a:lvl1pPr>
      <a:lvl2pPr marL="742950" indent="-285750" algn="ctr" rtl="0" eaLnBrk="0" fontAlgn="base" hangingPunct="0">
        <a:spcBef>
          <a:spcPts val="600"/>
        </a:spcBef>
        <a:spcAft>
          <a:spcPct val="0"/>
        </a:spcAft>
        <a:defRPr sz="2400">
          <a:solidFill>
            <a:srgbClr val="FFFF93"/>
          </a:solidFill>
          <a:latin typeface="+mn-lt"/>
          <a:ea typeface="ＭＳ Ｐゴシック" charset="-128"/>
          <a:sym typeface="Arial" charset="0"/>
        </a:defRPr>
      </a:lvl2pPr>
      <a:lvl3pPr marL="1143000" indent="-228600" algn="ctr" rtl="0" eaLnBrk="0" fontAlgn="base" hangingPunct="0">
        <a:spcBef>
          <a:spcPts val="500"/>
        </a:spcBef>
        <a:spcAft>
          <a:spcPct val="0"/>
        </a:spcAft>
        <a:defRPr sz="2200">
          <a:solidFill>
            <a:srgbClr val="FFFFFF"/>
          </a:solidFill>
          <a:latin typeface="+mn-lt"/>
          <a:ea typeface="ＭＳ Ｐゴシック" charset="-128"/>
          <a:sym typeface="Arial" charset="0"/>
        </a:defRPr>
      </a:lvl3pPr>
      <a:lvl4pPr marL="1600200" indent="-228600" algn="ctr" rtl="0" eaLnBrk="0" fontAlgn="base" hangingPunct="0">
        <a:spcBef>
          <a:spcPts val="500"/>
        </a:spcBef>
        <a:spcAft>
          <a:spcPct val="0"/>
        </a:spcAft>
        <a:defRPr sz="2200" i="1">
          <a:solidFill>
            <a:srgbClr val="FFFFFF"/>
          </a:solidFill>
          <a:latin typeface="+mn-lt"/>
          <a:ea typeface="ＭＳ Ｐゴシック" charset="-128"/>
          <a:sym typeface="Arial" charset="0"/>
        </a:defRPr>
      </a:lvl4pPr>
      <a:lvl5pPr marL="2057400" indent="-228600" algn="ctr" rtl="0" eaLnBrk="0" fontAlgn="base" hangingPunct="0">
        <a:spcBef>
          <a:spcPts val="500"/>
        </a:spcBef>
        <a:spcAft>
          <a:spcPct val="0"/>
        </a:spcAft>
        <a:defRPr sz="2200" i="1">
          <a:solidFill>
            <a:srgbClr val="FFFFFF"/>
          </a:solidFill>
          <a:latin typeface="+mn-lt"/>
          <a:ea typeface="ＭＳ Ｐゴシック" charset="-128"/>
          <a:sym typeface="Arial" charset="0"/>
        </a:defRPr>
      </a:lvl5pPr>
      <a:lvl6pPr marL="457200" algn="ctr" rtl="0" fontAlgn="base">
        <a:spcBef>
          <a:spcPts val="500"/>
        </a:spcBef>
        <a:spcAft>
          <a:spcPct val="0"/>
        </a:spcAft>
        <a:defRPr sz="2200" i="1">
          <a:solidFill>
            <a:srgbClr val="FFFFFF"/>
          </a:solidFill>
          <a:latin typeface="+mn-lt"/>
          <a:ea typeface="ＭＳ Ｐゴシック" charset="-128"/>
          <a:sym typeface="Arial" charset="0"/>
        </a:defRPr>
      </a:lvl6pPr>
      <a:lvl7pPr marL="914400" algn="ctr" rtl="0" fontAlgn="base">
        <a:spcBef>
          <a:spcPts val="500"/>
        </a:spcBef>
        <a:spcAft>
          <a:spcPct val="0"/>
        </a:spcAft>
        <a:defRPr sz="2200" i="1">
          <a:solidFill>
            <a:srgbClr val="FFFFFF"/>
          </a:solidFill>
          <a:latin typeface="+mn-lt"/>
          <a:ea typeface="ＭＳ Ｐゴシック" charset="-128"/>
          <a:sym typeface="Arial" charset="0"/>
        </a:defRPr>
      </a:lvl7pPr>
      <a:lvl8pPr marL="1371600" algn="ctr" rtl="0" fontAlgn="base">
        <a:spcBef>
          <a:spcPts val="500"/>
        </a:spcBef>
        <a:spcAft>
          <a:spcPct val="0"/>
        </a:spcAft>
        <a:defRPr sz="2200" i="1">
          <a:solidFill>
            <a:srgbClr val="FFFFFF"/>
          </a:solidFill>
          <a:latin typeface="+mn-lt"/>
          <a:ea typeface="ＭＳ Ｐゴシック" charset="-128"/>
          <a:sym typeface="Arial" charset="0"/>
        </a:defRPr>
      </a:lvl8pPr>
      <a:lvl9pPr marL="1828800" algn="ctr" rtl="0" fontAlgn="base">
        <a:spcBef>
          <a:spcPts val="500"/>
        </a:spcBef>
        <a:spcAft>
          <a:spcPct val="0"/>
        </a:spcAft>
        <a:defRPr sz="2200" i="1">
          <a:solidFill>
            <a:srgbClr val="FFFFFF"/>
          </a:solidFill>
          <a:latin typeface="+mn-lt"/>
          <a:ea typeface="ＭＳ Ｐゴシック" charset="-128"/>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5367E0"/>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592263" y="200025"/>
            <a:ext cx="9525000" cy="1473200"/>
          </a:xfrm>
          <a:prstGeom prst="rect">
            <a:avLst/>
          </a:prstGeom>
          <a:noFill/>
          <a:ln w="12700">
            <a:noFill/>
            <a:miter lim="800000"/>
            <a:headEnd/>
            <a:tailEnd/>
          </a:ln>
          <a:effectLst/>
        </p:spPr>
        <p:txBody>
          <a:bodyPr vert="horz" wrap="square" lIns="50800" tIns="50800" rIns="108560" bIns="50800" numCol="1" anchor="t" anchorCtr="0" compatLnSpc="1">
            <a:prstTxWarp prst="textNoShape">
              <a:avLst/>
            </a:prstTxWarp>
          </a:bodyPr>
          <a:lstStyle/>
          <a:p>
            <a:pPr lvl="0"/>
            <a:r>
              <a:rPr lang="en-US">
                <a:sym typeface="Arial" charset="0"/>
              </a:rPr>
              <a:t>Click to edit Master title style</a:t>
            </a:r>
          </a:p>
        </p:txBody>
      </p:sp>
      <p:sp>
        <p:nvSpPr>
          <p:cNvPr id="2050" name="Text Box 2"/>
          <p:cNvSpPr txBox="1">
            <a:spLocks noGrp="1" noChangeArrowheads="1"/>
          </p:cNvSpPr>
          <p:nvPr>
            <p:ph type="sldNum" sz="quarter" idx="4"/>
          </p:nvPr>
        </p:nvSpPr>
        <p:spPr bwMode="auto">
          <a:xfrm>
            <a:off x="12255500" y="9156700"/>
            <a:ext cx="495300" cy="520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2600">
                <a:solidFill>
                  <a:schemeClr val="tx1"/>
                </a:solidFill>
                <a:latin typeface="Times New Roman" charset="0"/>
                <a:ea typeface="Times New Roman" charset="0"/>
                <a:cs typeface="Times New Roman" charset="0"/>
                <a:sym typeface="Times New Roman" charset="0"/>
              </a:defRPr>
            </a:lvl1pPr>
          </a:lstStyle>
          <a:p>
            <a:pPr>
              <a:defRPr/>
            </a:pPr>
            <a:fld id="{7FD5E7A8-E2A0-914C-BD53-CA24A2F91A6C}" type="slidenum">
              <a:rPr lang="en-US"/>
              <a:pPr>
                <a:defRPr/>
              </a:pPr>
              <a:t>‹#›</a:t>
            </a:fld>
            <a:endParaRPr lang="en-US"/>
          </a:p>
        </p:txBody>
      </p:sp>
      <p:sp>
        <p:nvSpPr>
          <p:cNvPr id="2051" name="Line 3"/>
          <p:cNvSpPr>
            <a:spLocks noChangeShapeType="1"/>
          </p:cNvSpPr>
          <p:nvPr/>
        </p:nvSpPr>
        <p:spPr bwMode="auto">
          <a:xfrm>
            <a:off x="5867400" y="4241800"/>
            <a:ext cx="1270000" cy="1270000"/>
          </a:xfrm>
          <a:prstGeom prst="line">
            <a:avLst/>
          </a:prstGeom>
          <a:noFill/>
          <a:ln w="12700">
            <a:noFill/>
            <a:round/>
            <a:headEnd/>
            <a:tailEnd/>
          </a:ln>
        </p:spPr>
        <p:txBody>
          <a:bodyPr>
            <a:prstTxWarp prst="textNoShape">
              <a:avLst/>
            </a:prstTxWarp>
          </a:bodyPr>
          <a:lstStyle/>
          <a:p>
            <a:pPr>
              <a:defRPr/>
            </a:pPr>
            <a:endParaRPr lang="en-US"/>
          </a:p>
        </p:txBody>
      </p:sp>
      <p:sp>
        <p:nvSpPr>
          <p:cNvPr id="13317" name="Rectangle 4"/>
          <p:cNvSpPr>
            <a:spLocks noGrp="1" noChangeArrowheads="1"/>
          </p:cNvSpPr>
          <p:nvPr>
            <p:ph type="body" idx="1"/>
          </p:nvPr>
        </p:nvSpPr>
        <p:spPr bwMode="auto">
          <a:xfrm>
            <a:off x="498475" y="2185988"/>
            <a:ext cx="11709400" cy="6870700"/>
          </a:xfrm>
          <a:prstGeom prst="rect">
            <a:avLst/>
          </a:prstGeom>
          <a:noFill/>
          <a:ln w="12700">
            <a:noFill/>
            <a:miter lim="800000"/>
            <a:headEnd/>
            <a:tailEnd/>
          </a:ln>
        </p:spPr>
        <p:txBody>
          <a:bodyPr vert="horz" wrap="square" lIns="50800" tIns="50800" rIns="18080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marL="57150" indent="-57150" algn="l" rtl="0" eaLnBrk="0" fontAlgn="base" hangingPunct="0">
        <a:spcBef>
          <a:spcPct val="0"/>
        </a:spcBef>
        <a:spcAft>
          <a:spcPct val="0"/>
        </a:spcAft>
        <a:defRPr sz="4400" b="1">
          <a:solidFill>
            <a:srgbClr val="FFFFFF"/>
          </a:solidFill>
          <a:effectLst>
            <a:outerShdw blurRad="38100" dist="38100" dir="2700000" algn="tl">
              <a:srgbClr val="000000"/>
            </a:outerShdw>
          </a:effectLst>
          <a:latin typeface="+mj-lt"/>
          <a:ea typeface="ＭＳ Ｐゴシック" charset="-128"/>
          <a:cs typeface="ＭＳ Ｐゴシック" charset="-128"/>
          <a:sym typeface="Arial" charset="0"/>
        </a:defRPr>
      </a:lvl1pPr>
      <a:lvl2pPr marL="57150" indent="-57150" algn="l" rtl="0" eaLnBrk="0" fontAlgn="base" hangingPunct="0">
        <a:spcBef>
          <a:spcPct val="0"/>
        </a:spcBef>
        <a:spcAft>
          <a:spcPct val="0"/>
        </a:spcAft>
        <a:defRPr sz="44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2pPr>
      <a:lvl3pPr marL="57150" indent="-57150" algn="l" rtl="0" eaLnBrk="0" fontAlgn="base" hangingPunct="0">
        <a:spcBef>
          <a:spcPct val="0"/>
        </a:spcBef>
        <a:spcAft>
          <a:spcPct val="0"/>
        </a:spcAft>
        <a:defRPr sz="44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3pPr>
      <a:lvl4pPr marL="57150" indent="-57150" algn="l" rtl="0" eaLnBrk="0" fontAlgn="base" hangingPunct="0">
        <a:spcBef>
          <a:spcPct val="0"/>
        </a:spcBef>
        <a:spcAft>
          <a:spcPct val="0"/>
        </a:spcAft>
        <a:defRPr sz="44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4pPr>
      <a:lvl5pPr marL="57150" indent="-57150" algn="l" rtl="0" eaLnBrk="0" fontAlgn="base" hangingPunct="0">
        <a:spcBef>
          <a:spcPct val="0"/>
        </a:spcBef>
        <a:spcAft>
          <a:spcPct val="0"/>
        </a:spcAft>
        <a:defRPr sz="4400" b="1">
          <a:solidFill>
            <a:srgbClr val="FFFFFF"/>
          </a:solidFill>
          <a:effectLst>
            <a:outerShdw blurRad="38100" dist="38100" dir="2700000" algn="tl">
              <a:srgbClr val="000000"/>
            </a:outerShdw>
          </a:effectLst>
          <a:latin typeface="Arial" charset="0"/>
          <a:ea typeface="ＭＳ Ｐゴシック" charset="-128"/>
          <a:cs typeface="ＭＳ Ｐゴシック" charset="-128"/>
          <a:sym typeface="Arial" charset="0"/>
        </a:defRPr>
      </a:lvl5pPr>
      <a:lvl6pPr marL="514350" indent="-57150" algn="l" rtl="0" fontAlgn="base">
        <a:spcBef>
          <a:spcPct val="0"/>
        </a:spcBef>
        <a:spcAft>
          <a:spcPct val="0"/>
        </a:spcAft>
        <a:defRPr sz="4400" b="1">
          <a:solidFill>
            <a:srgbClr val="FFFFFF"/>
          </a:solidFill>
          <a:effectLst>
            <a:outerShdw blurRad="38100" dist="38100" dir="2700000" algn="tl">
              <a:srgbClr val="000000"/>
            </a:outerShdw>
          </a:effectLst>
          <a:latin typeface="Arial" charset="0"/>
          <a:sym typeface="Arial" charset="0"/>
        </a:defRPr>
      </a:lvl6pPr>
      <a:lvl7pPr marL="971550" indent="-57150" algn="l" rtl="0" fontAlgn="base">
        <a:spcBef>
          <a:spcPct val="0"/>
        </a:spcBef>
        <a:spcAft>
          <a:spcPct val="0"/>
        </a:spcAft>
        <a:defRPr sz="4400" b="1">
          <a:solidFill>
            <a:srgbClr val="FFFFFF"/>
          </a:solidFill>
          <a:effectLst>
            <a:outerShdw blurRad="38100" dist="38100" dir="2700000" algn="tl">
              <a:srgbClr val="000000"/>
            </a:outerShdw>
          </a:effectLst>
          <a:latin typeface="Arial" charset="0"/>
          <a:sym typeface="Arial" charset="0"/>
        </a:defRPr>
      </a:lvl7pPr>
      <a:lvl8pPr marL="1428750" indent="-57150" algn="l" rtl="0" fontAlgn="base">
        <a:spcBef>
          <a:spcPct val="0"/>
        </a:spcBef>
        <a:spcAft>
          <a:spcPct val="0"/>
        </a:spcAft>
        <a:defRPr sz="4400" b="1">
          <a:solidFill>
            <a:srgbClr val="FFFFFF"/>
          </a:solidFill>
          <a:effectLst>
            <a:outerShdw blurRad="38100" dist="38100" dir="2700000" algn="tl">
              <a:srgbClr val="000000"/>
            </a:outerShdw>
          </a:effectLst>
          <a:latin typeface="Arial" charset="0"/>
          <a:sym typeface="Arial" charset="0"/>
        </a:defRPr>
      </a:lvl8pPr>
      <a:lvl9pPr marL="1885950" indent="-57150" algn="l" rtl="0" fontAlgn="base">
        <a:spcBef>
          <a:spcPct val="0"/>
        </a:spcBef>
        <a:spcAft>
          <a:spcPct val="0"/>
        </a:spcAft>
        <a:defRPr sz="4400" b="1">
          <a:solidFill>
            <a:srgbClr val="FFFFFF"/>
          </a:solidFill>
          <a:effectLst>
            <a:outerShdw blurRad="38100" dist="38100" dir="2700000" algn="tl">
              <a:srgbClr val="000000"/>
            </a:outerShdw>
          </a:effectLst>
          <a:latin typeface="Arial" charset="0"/>
          <a:sym typeface="Arial" charset="0"/>
        </a:defRPr>
      </a:lvl9pPr>
    </p:titleStyle>
    <p:bodyStyle>
      <a:lvl1pPr marL="509588" indent="-503238" algn="l" rtl="0" eaLnBrk="0" fontAlgn="base" hangingPunct="0">
        <a:spcBef>
          <a:spcPts val="2000"/>
        </a:spcBef>
        <a:spcAft>
          <a:spcPct val="0"/>
        </a:spcAft>
        <a:buSzPct val="100000"/>
        <a:buFont typeface="Arial" charset="0"/>
        <a:buChar char="►"/>
        <a:defRPr sz="3400" b="1">
          <a:solidFill>
            <a:srgbClr val="FFFFFF"/>
          </a:solidFill>
          <a:latin typeface="+mn-lt"/>
          <a:ea typeface="ＭＳ Ｐゴシック" charset="-128"/>
          <a:cs typeface="ＭＳ Ｐゴシック" charset="-128"/>
          <a:sym typeface="Arial" charset="0"/>
        </a:defRPr>
      </a:lvl1pPr>
      <a:lvl2pPr marL="1130300" indent="-363538" algn="l" rtl="0" eaLnBrk="0" fontAlgn="base" hangingPunct="0">
        <a:spcBef>
          <a:spcPts val="1000"/>
        </a:spcBef>
        <a:spcAft>
          <a:spcPct val="0"/>
        </a:spcAft>
        <a:buSzPct val="100000"/>
        <a:buFont typeface="Arial" charset="0"/>
        <a:buChar char="►"/>
        <a:defRPr sz="2800" b="1">
          <a:solidFill>
            <a:srgbClr val="FFFF93"/>
          </a:solidFill>
          <a:latin typeface="+mn-lt"/>
          <a:ea typeface="ＭＳ Ｐゴシック" charset="-128"/>
          <a:sym typeface="Arial" charset="0"/>
        </a:defRPr>
      </a:lvl2pPr>
      <a:lvl3pPr marL="1682750" indent="-276225" algn="l" rtl="0" eaLnBrk="0" fontAlgn="base" hangingPunct="0">
        <a:spcBef>
          <a:spcPts val="600"/>
        </a:spcBef>
        <a:spcAft>
          <a:spcPct val="0"/>
        </a:spcAft>
        <a:buSzPct val="100000"/>
        <a:buFont typeface="Arial" charset="0"/>
        <a:buChar char="•"/>
        <a:defRPr sz="2400" b="1">
          <a:solidFill>
            <a:srgbClr val="FFFFFF"/>
          </a:solidFill>
          <a:latin typeface="+mn-lt"/>
          <a:ea typeface="ＭＳ Ｐゴシック" charset="-128"/>
          <a:sym typeface="Arial" charset="0"/>
        </a:defRPr>
      </a:lvl3pPr>
      <a:lvl4pPr marL="2062163" indent="-276225" algn="l" rtl="0" eaLnBrk="0" fontAlgn="base" hangingPunct="0">
        <a:spcBef>
          <a:spcPts val="200"/>
        </a:spcBef>
        <a:spcAft>
          <a:spcPct val="0"/>
        </a:spcAft>
        <a:buSzPct val="100000"/>
        <a:buFont typeface="Lucida Grande" charset="0"/>
        <a:buChar char="‣"/>
        <a:defRPr sz="2000" b="1" i="1">
          <a:solidFill>
            <a:srgbClr val="FFFFFF"/>
          </a:solidFill>
          <a:latin typeface="+mn-lt"/>
          <a:ea typeface="ＭＳ Ｐゴシック" charset="-128"/>
          <a:sym typeface="Arial" charset="0"/>
        </a:defRPr>
      </a:lvl4pPr>
      <a:lvl5pPr marL="2452688" indent="-276225" algn="l" rtl="0" eaLnBrk="0" fontAlgn="base" hangingPunct="0">
        <a:spcBef>
          <a:spcPct val="0"/>
        </a:spcBef>
        <a:spcAft>
          <a:spcPct val="0"/>
        </a:spcAft>
        <a:buSzPct val="100000"/>
        <a:buFont typeface="Arial" charset="0"/>
        <a:buChar char="-"/>
        <a:defRPr i="1">
          <a:solidFill>
            <a:srgbClr val="FFFFFF"/>
          </a:solidFill>
          <a:latin typeface="+mn-lt"/>
          <a:ea typeface="ＭＳ Ｐゴシック" charset="-128"/>
          <a:sym typeface="Arial" charset="0"/>
        </a:defRPr>
      </a:lvl5pPr>
      <a:lvl6pPr marL="2909888" indent="-276225" algn="l" rtl="0" fontAlgn="base">
        <a:spcBef>
          <a:spcPct val="0"/>
        </a:spcBef>
        <a:spcAft>
          <a:spcPct val="0"/>
        </a:spcAft>
        <a:buSzPct val="100000"/>
        <a:buFont typeface="Arial" charset="0"/>
        <a:buChar char="-"/>
        <a:defRPr i="1">
          <a:solidFill>
            <a:srgbClr val="FFFFFF"/>
          </a:solidFill>
          <a:latin typeface="+mn-lt"/>
          <a:ea typeface="ＭＳ Ｐゴシック" charset="-128"/>
          <a:sym typeface="Arial" charset="0"/>
        </a:defRPr>
      </a:lvl6pPr>
      <a:lvl7pPr marL="3367088" indent="-276225" algn="l" rtl="0" fontAlgn="base">
        <a:spcBef>
          <a:spcPct val="0"/>
        </a:spcBef>
        <a:spcAft>
          <a:spcPct val="0"/>
        </a:spcAft>
        <a:buSzPct val="100000"/>
        <a:buFont typeface="Arial" charset="0"/>
        <a:buChar char="-"/>
        <a:defRPr i="1">
          <a:solidFill>
            <a:srgbClr val="FFFFFF"/>
          </a:solidFill>
          <a:latin typeface="+mn-lt"/>
          <a:ea typeface="ＭＳ Ｐゴシック" charset="-128"/>
          <a:sym typeface="Arial" charset="0"/>
        </a:defRPr>
      </a:lvl7pPr>
      <a:lvl8pPr marL="3824288" indent="-276225" algn="l" rtl="0" fontAlgn="base">
        <a:spcBef>
          <a:spcPct val="0"/>
        </a:spcBef>
        <a:spcAft>
          <a:spcPct val="0"/>
        </a:spcAft>
        <a:buSzPct val="100000"/>
        <a:buFont typeface="Arial" charset="0"/>
        <a:buChar char="-"/>
        <a:defRPr i="1">
          <a:solidFill>
            <a:srgbClr val="FFFFFF"/>
          </a:solidFill>
          <a:latin typeface="+mn-lt"/>
          <a:ea typeface="ＭＳ Ｐゴシック" charset="-128"/>
          <a:sym typeface="Arial" charset="0"/>
        </a:defRPr>
      </a:lvl8pPr>
      <a:lvl9pPr marL="4281488" indent="-276225" algn="l" rtl="0" fontAlgn="base">
        <a:spcBef>
          <a:spcPct val="0"/>
        </a:spcBef>
        <a:spcAft>
          <a:spcPct val="0"/>
        </a:spcAft>
        <a:buSzPct val="100000"/>
        <a:buFont typeface="Arial" charset="0"/>
        <a:buChar char="-"/>
        <a:defRPr i="1">
          <a:solidFill>
            <a:srgbClr val="FFFFFF"/>
          </a:solidFill>
          <a:latin typeface="+mn-lt"/>
          <a:ea typeface="ＭＳ Ｐゴシック" charset="-128"/>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rector@cs.manchester.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Word_97_-_2004_Document1.doc"/><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swatprojec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4.wiwiss.fu-berlin.de/bizer/pub/LinkedDataTutorial/" TargetMode="External"/><Relationship Id="rId4" Type="http://schemas.openxmlformats.org/officeDocument/2006/relationships/hyperlink" Target="https://sites.google.com/site/2nddeepkrchallenge/" TargetMode="External"/><Relationship Id="rId1" Type="http://schemas.openxmlformats.org/officeDocument/2006/relationships/slideLayout" Target="../slideLayouts/slideLayout13.xml"/><Relationship Id="rId2" Type="http://schemas.openxmlformats.org/officeDocument/2006/relationships/hyperlink" Target="http://ontolog.cim3.net/OntologySummit/2012/communique.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jpeg"/><Relationship Id="rId3" Type="http://schemas.openxmlformats.org/officeDocument/2006/relationships/image" Target="../media/image19.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 Id="rId3"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jpeg"/><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jpeg"/><Relationship Id="rId3" Type="http://schemas.openxmlformats.org/officeDocument/2006/relationships/image" Target="../media/image2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06400" y="914400"/>
            <a:ext cx="12344400" cy="4329113"/>
          </a:xfrm>
        </p:spPr>
        <p:txBody>
          <a:bodyPr rIns="166320"/>
          <a:lstStyle/>
          <a:p>
            <a:pPr marL="0" indent="0" eaLnBrk="1" hangingPunct="1">
              <a:defRPr/>
            </a:pPr>
            <a:r>
              <a:rPr lang="en-GB" sz="4400" dirty="0" smtClean="0">
                <a:ea typeface="+mj-ea"/>
                <a:cs typeface="+mj-cs"/>
              </a:rPr>
              <a:t>What’s misssing? </a:t>
            </a:r>
            <a:br>
              <a:rPr lang="en-GB" sz="4400" dirty="0" smtClean="0">
                <a:ea typeface="+mj-ea"/>
                <a:cs typeface="+mj-cs"/>
              </a:rPr>
            </a:br>
            <a:r>
              <a:rPr lang="en-GB" sz="4400" dirty="0" smtClean="0">
                <a:ea typeface="+mj-ea"/>
                <a:cs typeface="+mj-cs"/>
              </a:rPr>
              <a:t>DLs, OWL &amp; the Ecology of </a:t>
            </a:r>
            <a:br>
              <a:rPr lang="en-GB" sz="4400" dirty="0" smtClean="0">
                <a:ea typeface="+mj-ea"/>
                <a:cs typeface="+mj-cs"/>
              </a:rPr>
            </a:br>
            <a:r>
              <a:rPr lang="en-GB" sz="4400" dirty="0" smtClean="0">
                <a:ea typeface="+mj-ea"/>
                <a:cs typeface="+mj-cs"/>
              </a:rPr>
              <a:t>Semantic Systems</a:t>
            </a:r>
            <a:br>
              <a:rPr lang="en-GB" sz="4400" dirty="0" smtClean="0">
                <a:ea typeface="+mj-ea"/>
                <a:cs typeface="+mj-cs"/>
              </a:rPr>
            </a:br>
            <a:r>
              <a:rPr lang="en-GB" sz="4400" dirty="0" smtClean="0">
                <a:ea typeface="+mj-ea"/>
                <a:cs typeface="+mj-cs"/>
              </a:rPr>
              <a:t/>
            </a:r>
            <a:br>
              <a:rPr lang="en-GB" sz="4400" dirty="0" smtClean="0">
                <a:ea typeface="+mj-ea"/>
                <a:cs typeface="+mj-cs"/>
              </a:rPr>
            </a:br>
            <a:r>
              <a:rPr lang="en-GB" sz="3200" dirty="0" smtClean="0">
                <a:ea typeface="+mj-ea"/>
                <a:cs typeface="+mj-cs"/>
              </a:rPr>
              <a:t>or</a:t>
            </a:r>
            <a:br>
              <a:rPr lang="en-GB" sz="3200" dirty="0" smtClean="0">
                <a:ea typeface="+mj-ea"/>
                <a:cs typeface="+mj-cs"/>
              </a:rPr>
            </a:br>
            <a:r>
              <a:rPr lang="en-GB" sz="3200" dirty="0" smtClean="0">
                <a:ea typeface="+mj-ea"/>
                <a:cs typeface="+mj-cs"/>
              </a:rPr>
              <a:t>“Ontologies don’t make the tea”</a:t>
            </a:r>
            <a:br>
              <a:rPr lang="en-GB" sz="3200" dirty="0" smtClean="0">
                <a:ea typeface="+mj-ea"/>
                <a:cs typeface="+mj-cs"/>
              </a:rPr>
            </a:br>
            <a:r>
              <a:rPr lang="en-GB" sz="3200" dirty="0" smtClean="0">
                <a:ea typeface="+mj-ea"/>
                <a:cs typeface="+mj-cs"/>
              </a:rPr>
              <a:t/>
            </a:r>
            <a:br>
              <a:rPr lang="en-GB" sz="3200" dirty="0" smtClean="0">
                <a:ea typeface="+mj-ea"/>
                <a:cs typeface="+mj-cs"/>
              </a:rPr>
            </a:br>
            <a:r>
              <a:rPr lang="en-GB" sz="3200" dirty="0" smtClean="0">
                <a:ea typeface="+mj-ea"/>
                <a:cs typeface="+mj-cs"/>
              </a:rPr>
              <a:t>or</a:t>
            </a:r>
            <a:br>
              <a:rPr lang="en-GB" sz="3200" dirty="0" smtClean="0">
                <a:ea typeface="+mj-ea"/>
                <a:cs typeface="+mj-cs"/>
              </a:rPr>
            </a:br>
            <a:r>
              <a:rPr lang="en-GB" sz="3200" dirty="0" smtClean="0">
                <a:ea typeface="+mj-ea"/>
                <a:cs typeface="+mj-cs"/>
              </a:rPr>
              <a:t>“There’s more to KR than ontologies, or even logic”</a:t>
            </a:r>
            <a:br>
              <a:rPr lang="en-GB" sz="3200" dirty="0" smtClean="0">
                <a:ea typeface="+mj-ea"/>
                <a:cs typeface="+mj-cs"/>
              </a:rPr>
            </a:br>
            <a:r>
              <a:rPr lang="en-GB" sz="4400" dirty="0" smtClean="0">
                <a:ea typeface="+mj-ea"/>
                <a:cs typeface="+mj-cs"/>
              </a:rPr>
              <a:t/>
            </a:r>
            <a:br>
              <a:rPr lang="en-GB" sz="4400" dirty="0" smtClean="0">
                <a:ea typeface="+mj-ea"/>
                <a:cs typeface="+mj-cs"/>
              </a:rPr>
            </a:br>
            <a:endParaRPr lang="en-US" sz="4300" dirty="0">
              <a:solidFill>
                <a:srgbClr val="FFCC66"/>
              </a:solidFill>
              <a:ea typeface="+mj-ea"/>
              <a:cs typeface="+mj-cs"/>
            </a:endParaRPr>
          </a:p>
        </p:txBody>
      </p:sp>
      <p:sp>
        <p:nvSpPr>
          <p:cNvPr id="27651" name="Rectangle 2"/>
          <p:cNvSpPr>
            <a:spLocks noGrp="1" noChangeArrowheads="1"/>
          </p:cNvSpPr>
          <p:nvPr>
            <p:ph type="body" idx="1"/>
          </p:nvPr>
        </p:nvSpPr>
        <p:spPr>
          <a:xfrm>
            <a:off x="1320800" y="6705600"/>
            <a:ext cx="10515600" cy="2743200"/>
          </a:xfrm>
          <a:noFill/>
        </p:spPr>
        <p:txBody>
          <a:bodyPr rIns="310818"/>
          <a:lstStyle/>
          <a:p>
            <a:pPr marL="0" indent="0" eaLnBrk="1" hangingPunct="1"/>
            <a:r>
              <a:rPr lang="en-US"/>
              <a:t>Alan Rector</a:t>
            </a:r>
            <a:br>
              <a:rPr lang="en-US"/>
            </a:br>
            <a:r>
              <a:rPr lang="en-US"/>
              <a:t>BioHealth Informatics Group</a:t>
            </a:r>
            <a:br>
              <a:rPr lang="en-US"/>
            </a:br>
            <a:r>
              <a:rPr lang="en-US"/>
              <a:t>University of Manchester</a:t>
            </a:r>
            <a:br>
              <a:rPr lang="en-US"/>
            </a:br>
            <a:r>
              <a:rPr lang="en-US">
                <a:hlinkClick r:id="rId3"/>
              </a:rPr>
              <a:t>rector@cs.manchester.ac.uk</a:t>
            </a:r>
            <a:endParaRPr lang="en-US"/>
          </a:p>
          <a:p>
            <a:pPr marL="0" indent="0" eaLnBrk="1" hangingPunct="1"/>
            <a:endParaRPr lang="en-US"/>
          </a:p>
        </p:txBody>
      </p:sp>
      <p:sp>
        <p:nvSpPr>
          <p:cNvPr id="27652" name="Rectangle 4"/>
          <p:cNvSpPr>
            <a:spLocks/>
          </p:cNvSpPr>
          <p:nvPr/>
        </p:nvSpPr>
        <p:spPr bwMode="auto">
          <a:xfrm>
            <a:off x="8239125" y="4327525"/>
            <a:ext cx="184150" cy="609600"/>
          </a:xfrm>
          <a:prstGeom prst="rect">
            <a:avLst/>
          </a:prstGeom>
          <a:noFill/>
          <a:ln w="12700">
            <a:noFill/>
            <a:miter lim="800000"/>
            <a:headEnd/>
            <a:tailEnd/>
          </a:ln>
        </p:spPr>
        <p:txBody>
          <a:bodyPr wrap="none">
            <a:prstTxWarp prst="textNoShape">
              <a:avLst/>
            </a:prstTxWarp>
            <a:spAutoFit/>
          </a:bodyPr>
          <a:lstStyle/>
          <a:p>
            <a:endParaRPr lang="en-US"/>
          </a:p>
        </p:txBody>
      </p:sp>
      <p:sp>
        <p:nvSpPr>
          <p:cNvPr id="5" name="Rectangle 3"/>
          <p:cNvSpPr>
            <a:spLocks/>
          </p:cNvSpPr>
          <p:nvPr/>
        </p:nvSpPr>
        <p:spPr bwMode="auto">
          <a:xfrm>
            <a:off x="-38100" y="9296400"/>
            <a:ext cx="11506200" cy="393700"/>
          </a:xfrm>
          <a:prstGeom prst="rect">
            <a:avLst/>
          </a:prstGeom>
          <a:noFill/>
          <a:ln w="12700">
            <a:noFill/>
            <a:miter lim="800000"/>
            <a:headEnd/>
            <a:tailEnd/>
          </a:ln>
        </p:spPr>
        <p:txBody>
          <a:bodyPr lIns="0" tIns="0" rIns="57760" bIns="0">
            <a:prstTxWarp prst="textNoShape">
              <a:avLst/>
            </a:prstTxWarp>
          </a:bodyPr>
          <a:lstStyle/>
          <a:p>
            <a:pPr marL="57150"/>
            <a:r>
              <a:rPr lang="en-US" sz="1700" b="1">
                <a:solidFill>
                  <a:srgbClr val="FFFFFF"/>
                </a:solidFill>
                <a:ea typeface="Times New Roman" charset="0"/>
                <a:cs typeface="Times New Roman" charset="0"/>
              </a:rPr>
              <a:t>Copyright University of Manchester 2012 Licensed under Creative Commons Attribution Non-commercial Licence v3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2" y="200025"/>
            <a:ext cx="11412537" cy="1473200"/>
          </a:xfrm>
        </p:spPr>
        <p:txBody>
          <a:bodyPr/>
          <a:lstStyle/>
          <a:p>
            <a:pPr>
              <a:defRPr/>
            </a:pPr>
            <a:r>
              <a:rPr lang="en-US"/>
              <a:t>… but lots of information I need </a:t>
            </a:r>
            <a:br>
              <a:rPr lang="en-US"/>
            </a:br>
            <a:r>
              <a:rPr lang="en-US"/>
              <a:t>    doesn’t fit description logic reasoning </a:t>
            </a:r>
          </a:p>
        </p:txBody>
      </p:sp>
      <p:sp>
        <p:nvSpPr>
          <p:cNvPr id="39939" name="Content Placeholder 2"/>
          <p:cNvSpPr>
            <a:spLocks noGrp="1"/>
          </p:cNvSpPr>
          <p:nvPr>
            <p:ph idx="1"/>
          </p:nvPr>
        </p:nvSpPr>
        <p:spPr/>
        <p:txBody>
          <a:bodyPr/>
          <a:lstStyle/>
          <a:p>
            <a:r>
              <a:rPr lang="en-US"/>
              <a:t>For clinical systems  key information </a:t>
            </a:r>
          </a:p>
          <a:p>
            <a:pPr lvl="1"/>
            <a:r>
              <a:rPr lang="en-US"/>
              <a:t>“Particular” rather than “universal”</a:t>
            </a:r>
          </a:p>
          <a:p>
            <a:pPr lvl="2"/>
            <a:r>
              <a:rPr lang="en-US"/>
              <a:t>Some/may/probably rather than “all”</a:t>
            </a:r>
          </a:p>
          <a:p>
            <a:pPr lvl="2"/>
            <a:r>
              <a:rPr lang="en-US"/>
              <a:t>Requires defaults and exceptions</a:t>
            </a:r>
          </a:p>
          <a:p>
            <a:pPr lvl="2"/>
            <a:r>
              <a:rPr lang="en-US"/>
              <a:t>Requires strengths of association / uncertainty</a:t>
            </a:r>
          </a:p>
          <a:p>
            <a:pPr lvl="1"/>
            <a:r>
              <a:rPr lang="en-US"/>
              <a:t>Acts as dynamic template for Java objects</a:t>
            </a:r>
          </a:p>
          <a:p>
            <a:pPr lvl="1"/>
            <a:r>
              <a:rPr lang="en-US"/>
              <a:t>Requires calculations, attached procedures, …</a:t>
            </a:r>
          </a:p>
          <a:p>
            <a:r>
              <a:rPr lang="en-US"/>
              <a:t>For standards</a:t>
            </a:r>
          </a:p>
          <a:p>
            <a:pPr lvl="1"/>
            <a:r>
              <a:rPr lang="en-US"/>
              <a:t>Must interface with UML, rules, calculations,…</a:t>
            </a:r>
          </a:p>
          <a:p>
            <a:r>
              <a:rPr lang="en-US"/>
              <a:t>For QA (e.g. SNOMED)</a:t>
            </a:r>
          </a:p>
          <a:p>
            <a:pPr lvl="1"/>
            <a:r>
              <a:rPr lang="en-US"/>
              <a:t>Requires queries combining Lexical, Syntactic, “Exploration”, Linguistic, and Semantic information</a:t>
            </a:r>
          </a:p>
          <a:p>
            <a:pPr>
              <a:buFont typeface="Arial" charset="0"/>
              <a:buNone/>
            </a:pPr>
            <a:endParaRPr lang="en-US"/>
          </a:p>
        </p:txBody>
      </p:sp>
      <p:sp>
        <p:nvSpPr>
          <p:cNvPr id="39940" name="Slide Number Placeholder 3"/>
          <p:cNvSpPr>
            <a:spLocks noGrp="1"/>
          </p:cNvSpPr>
          <p:nvPr>
            <p:ph type="sldNum" sz="quarter" idx="10"/>
          </p:nvPr>
        </p:nvSpPr>
        <p:spPr>
          <a:noFill/>
        </p:spPr>
        <p:txBody>
          <a:bodyPr/>
          <a:lstStyle/>
          <a:p>
            <a:fld id="{D2EDCB5A-47FE-5C48-A4FC-0197DC0D7114}" type="slidenum">
              <a:rPr lang="en-US"/>
              <a:pPr/>
              <a:t>10</a:t>
            </a:fld>
            <a:endParaRPr lang="en-US"/>
          </a:p>
        </p:txBody>
      </p:sp>
      <p:sp>
        <p:nvSpPr>
          <p:cNvPr id="5" name="TextBox 4"/>
          <p:cNvSpPr txBox="1"/>
          <p:nvPr/>
        </p:nvSpPr>
        <p:spPr>
          <a:xfrm>
            <a:off x="3353316" y="841935"/>
            <a:ext cx="184666" cy="615553"/>
          </a:xfrm>
          <a:prstGeom prst="rect">
            <a:avLst/>
          </a:prstGeom>
          <a:noFill/>
        </p:spPr>
        <p:txBody>
          <a:bodyPr wrap="none" rtlCol="0">
            <a:spAutoFit/>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Key nonstandard approaches (i)</a:t>
            </a:r>
          </a:p>
        </p:txBody>
      </p:sp>
      <p:sp>
        <p:nvSpPr>
          <p:cNvPr id="40963" name="Content Placeholder 2"/>
          <p:cNvSpPr>
            <a:spLocks noGrp="1"/>
          </p:cNvSpPr>
          <p:nvPr>
            <p:ph idx="1"/>
          </p:nvPr>
        </p:nvSpPr>
        <p:spPr>
          <a:xfrm>
            <a:off x="406400" y="1676400"/>
            <a:ext cx="11709400" cy="6870700"/>
          </a:xfrm>
        </p:spPr>
        <p:txBody>
          <a:bodyPr/>
          <a:lstStyle/>
          <a:p>
            <a:r>
              <a:rPr lang="en-US"/>
              <a:t>Ontologies/DL models  as indexes for “</a:t>
            </a:r>
            <a:r>
              <a:rPr lang="en-US" i="1"/>
              <a:t>payloads</a:t>
            </a:r>
            <a:r>
              <a:rPr lang="en-US"/>
              <a:t>” of information</a:t>
            </a:r>
          </a:p>
          <a:p>
            <a:pPr lvl="1"/>
            <a:r>
              <a:rPr lang="en-US"/>
              <a:t>Use the set of most specific “payloads” of a given type for this class (according to the inferred subsumption lattice)</a:t>
            </a:r>
          </a:p>
          <a:p>
            <a:pPr lvl="2"/>
            <a:r>
              <a:rPr lang="en-US"/>
              <a:t>More specific over-ride less specific</a:t>
            </a:r>
          </a:p>
          <a:p>
            <a:pPr lvl="3"/>
            <a:r>
              <a:rPr lang="en-US"/>
              <a:t>Standard “Touretzky distance” metric</a:t>
            </a:r>
          </a:p>
          <a:p>
            <a:pPr lvl="3"/>
            <a:r>
              <a:rPr lang="en-US"/>
              <a:t>If ontology normalised, usually a singleton</a:t>
            </a:r>
          </a:p>
          <a:p>
            <a:pPr lvl="4"/>
            <a:r>
              <a:rPr lang="en-US"/>
              <a:t>If not, invoke some conflict resolution strategy</a:t>
            </a:r>
          </a:p>
          <a:p>
            <a:pPr lvl="5"/>
            <a:r>
              <a:rPr lang="en-US"/>
              <a:t>e.g union, merge, prioritise, ask user, …</a:t>
            </a:r>
          </a:p>
          <a:p>
            <a:pPr lvl="1"/>
            <a:r>
              <a:rPr lang="en-US"/>
              <a:t>Payloads can be many things</a:t>
            </a:r>
          </a:p>
          <a:p>
            <a:pPr lvl="2"/>
            <a:r>
              <a:rPr lang="en-US"/>
              <a:t>Screen specs, associations, strengths, rules, triggers, web links, templates …</a:t>
            </a:r>
          </a:p>
          <a:p>
            <a:pPr lvl="2"/>
            <a:endParaRPr lang="en-US"/>
          </a:p>
          <a:p>
            <a:pPr lvl="1"/>
            <a:r>
              <a:rPr lang="en-US"/>
              <a:t>An old idea – a “baby thrown out with bathwater”</a:t>
            </a:r>
          </a:p>
          <a:p>
            <a:pPr lvl="2"/>
            <a:r>
              <a:rPr lang="en-US"/>
              <a:t>A standard “default logic” for DLs would be nice, but…</a:t>
            </a:r>
          </a:p>
          <a:p>
            <a:pPr lvl="3"/>
            <a:r>
              <a:rPr lang="en-US"/>
              <a:t>This works now, is fast, &amp; covers our use cases</a:t>
            </a:r>
          </a:p>
          <a:p>
            <a:pPr lvl="3"/>
            <a:r>
              <a:rPr lang="en-US"/>
              <a:t>Provides “Fractal tailoring” with existing tools e.g.</a:t>
            </a:r>
            <a:br>
              <a:rPr lang="en-US"/>
            </a:br>
            <a:r>
              <a:rPr lang="en-US"/>
              <a:t> Assembling  forms…</a:t>
            </a:r>
            <a:br>
              <a:rPr lang="en-US"/>
            </a:br>
            <a:endParaRPr lang="en-US"/>
          </a:p>
          <a:p>
            <a:pPr lvl="1">
              <a:buFont typeface="Arial" charset="0"/>
              <a:buNone/>
            </a:pPr>
            <a:endParaRPr lang="en-US"/>
          </a:p>
        </p:txBody>
      </p:sp>
      <p:sp>
        <p:nvSpPr>
          <p:cNvPr id="40964" name="Slide Number Placeholder 3"/>
          <p:cNvSpPr>
            <a:spLocks noGrp="1"/>
          </p:cNvSpPr>
          <p:nvPr>
            <p:ph type="sldNum" sz="quarter" idx="10"/>
          </p:nvPr>
        </p:nvSpPr>
        <p:spPr>
          <a:noFill/>
        </p:spPr>
        <p:txBody>
          <a:bodyPr/>
          <a:lstStyle/>
          <a:p>
            <a:fld id="{E1D00FD9-E2F7-F044-AFD5-8F0EC7CC2A87}" type="slidenum">
              <a:rPr lang="en-US"/>
              <a:pPr/>
              <a:t>11</a:t>
            </a:fld>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67"/>
          <p:cNvGrpSpPr>
            <a:grpSpLocks/>
          </p:cNvGrpSpPr>
          <p:nvPr/>
        </p:nvGrpSpPr>
        <p:grpSpPr bwMode="auto">
          <a:xfrm>
            <a:off x="3073472" y="6091236"/>
            <a:ext cx="9677326" cy="3662079"/>
            <a:chOff x="2162176" y="4300538"/>
            <a:chExt cx="6481763" cy="2574925"/>
          </a:xfrm>
        </p:grpSpPr>
        <p:grpSp>
          <p:nvGrpSpPr>
            <p:cNvPr id="42445" name="Group 2"/>
            <p:cNvGrpSpPr>
              <a:grpSpLocks/>
            </p:cNvGrpSpPr>
            <p:nvPr/>
          </p:nvGrpSpPr>
          <p:grpSpPr bwMode="auto">
            <a:xfrm>
              <a:off x="2162176" y="4300538"/>
              <a:ext cx="6481763" cy="2574925"/>
              <a:chOff x="1362" y="2709"/>
              <a:chExt cx="4083" cy="1622"/>
            </a:xfrm>
          </p:grpSpPr>
          <p:grpSp>
            <p:nvGrpSpPr>
              <p:cNvPr id="42447" name="Group 3"/>
              <p:cNvGrpSpPr>
                <a:grpSpLocks/>
              </p:cNvGrpSpPr>
              <p:nvPr/>
            </p:nvGrpSpPr>
            <p:grpSpPr bwMode="auto">
              <a:xfrm>
                <a:off x="3902" y="2709"/>
                <a:ext cx="1543" cy="419"/>
                <a:chOff x="3902" y="2709"/>
                <a:chExt cx="1543" cy="419"/>
              </a:xfrm>
            </p:grpSpPr>
            <p:sp>
              <p:nvSpPr>
                <p:cNvPr id="42451" name="Rectangle 4"/>
                <p:cNvSpPr>
                  <a:spLocks noChangeArrowheads="1"/>
                </p:cNvSpPr>
                <p:nvPr/>
              </p:nvSpPr>
              <p:spPr bwMode="auto">
                <a:xfrm>
                  <a:off x="4663" y="2709"/>
                  <a:ext cx="82" cy="198"/>
                </a:xfrm>
                <a:prstGeom prst="rect">
                  <a:avLst/>
                </a:prstGeom>
                <a:solidFill>
                  <a:srgbClr val="FF9900"/>
                </a:solidFill>
                <a:ln w="12700">
                  <a:noFill/>
                  <a:miter lim="800000"/>
                  <a:headEnd type="none" w="sm" len="sm"/>
                  <a:tailEnd type="none" w="sm" len="sm"/>
                </a:ln>
              </p:spPr>
              <p:txBody>
                <a:bodyPr wrap="square">
                  <a:prstTxWarp prst="textNoShape">
                    <a:avLst/>
                  </a:prstTxWarp>
                  <a:spAutoFit/>
                </a:bodyPr>
                <a:lstStyle/>
                <a:p>
                  <a:pPr eaLnBrk="0" hangingPunct="0"/>
                  <a:endParaRPr lang="en-US" sz="2300">
                    <a:solidFill>
                      <a:srgbClr val="FFFFFF"/>
                    </a:solidFill>
                  </a:endParaRPr>
                </a:p>
              </p:txBody>
            </p:sp>
            <p:sp>
              <p:nvSpPr>
                <p:cNvPr id="42452" name="Text Box 5"/>
                <p:cNvSpPr txBox="1">
                  <a:spLocks noChangeArrowheads="1"/>
                </p:cNvSpPr>
                <p:nvPr/>
              </p:nvSpPr>
              <p:spPr bwMode="auto">
                <a:xfrm>
                  <a:off x="3902" y="2719"/>
                  <a:ext cx="1543" cy="409"/>
                </a:xfrm>
                <a:prstGeom prst="rect">
                  <a:avLst/>
                </a:prstGeom>
                <a:solidFill>
                  <a:srgbClr val="FF9900"/>
                </a:solidFill>
                <a:ln w="12700">
                  <a:noFill/>
                  <a:miter lim="800000"/>
                  <a:headEnd type="none" w="sm" len="sm"/>
                  <a:tailEnd type="none" w="sm" len="sm"/>
                </a:ln>
              </p:spPr>
              <p:txBody>
                <a:bodyPr wrap="square">
                  <a:prstTxWarp prst="textNoShape">
                    <a:avLst/>
                  </a:prstTxWarp>
                  <a:spAutoFit/>
                </a:bodyPr>
                <a:lstStyle/>
                <a:p>
                  <a:pPr algn="l" eaLnBrk="0" hangingPunct="0"/>
                  <a:r>
                    <a:rPr lang="en-GB" sz="1800">
                      <a:solidFill>
                        <a:srgbClr val="FFFFFF"/>
                      </a:solidFill>
                    </a:rPr>
                    <a:t>Elderly patient with rapid breathing and confusion for ER Medic</a:t>
                  </a:r>
                </a:p>
                <a:p>
                  <a:pPr algn="l" eaLnBrk="0" hangingPunct="0"/>
                  <a:r>
                    <a:rPr lang="en-GB" sz="1800">
                      <a:solidFill>
                        <a:srgbClr val="FFFFFF"/>
                      </a:solidFill>
                    </a:rPr>
                    <a:t> </a:t>
                  </a:r>
                </a:p>
              </p:txBody>
            </p:sp>
          </p:grpSp>
          <p:grpSp>
            <p:nvGrpSpPr>
              <p:cNvPr id="42448" name="Group 6"/>
              <p:cNvGrpSpPr>
                <a:grpSpLocks/>
              </p:cNvGrpSpPr>
              <p:nvPr/>
            </p:nvGrpSpPr>
            <p:grpSpPr bwMode="auto">
              <a:xfrm>
                <a:off x="1362" y="3946"/>
                <a:ext cx="2625" cy="385"/>
                <a:chOff x="1362" y="3946"/>
                <a:chExt cx="2625" cy="385"/>
              </a:xfrm>
            </p:grpSpPr>
            <p:sp>
              <p:nvSpPr>
                <p:cNvPr id="42449" name="Line 7"/>
                <p:cNvSpPr>
                  <a:spLocks noChangeShapeType="1"/>
                </p:cNvSpPr>
                <p:nvPr/>
              </p:nvSpPr>
              <p:spPr bwMode="auto">
                <a:xfrm flipV="1">
                  <a:off x="1555" y="3946"/>
                  <a:ext cx="2432" cy="25"/>
                </a:xfrm>
                <a:prstGeom prst="line">
                  <a:avLst/>
                </a:prstGeom>
                <a:noFill/>
                <a:ln w="12700">
                  <a:noFill/>
                  <a:round/>
                  <a:headEnd type="none" w="sm" len="sm"/>
                  <a:tailEnd type="triangle" w="med" len="med"/>
                </a:ln>
              </p:spPr>
              <p:txBody>
                <a:bodyPr wrap="square">
                  <a:prstTxWarp prst="textNoShape">
                    <a:avLst/>
                  </a:prstTxWarp>
                  <a:spAutoFit/>
                </a:bodyPr>
                <a:lstStyle/>
                <a:p>
                  <a:endParaRPr lang="en-US"/>
                </a:p>
              </p:txBody>
            </p:sp>
            <p:sp>
              <p:nvSpPr>
                <p:cNvPr id="42450" name="Text Box 8"/>
                <p:cNvSpPr txBox="1">
                  <a:spLocks noChangeArrowheads="1"/>
                </p:cNvSpPr>
                <p:nvPr/>
              </p:nvSpPr>
              <p:spPr bwMode="auto">
                <a:xfrm>
                  <a:off x="1362" y="3977"/>
                  <a:ext cx="2027" cy="354"/>
                </a:xfrm>
                <a:prstGeom prst="rect">
                  <a:avLst/>
                </a:prstGeom>
                <a:solidFill>
                  <a:srgbClr val="FF9900"/>
                </a:solidFill>
                <a:ln w="12700">
                  <a:noFill/>
                  <a:miter lim="800000"/>
                  <a:headEnd type="none" w="sm" len="sm"/>
                  <a:tailEnd type="none" w="sm" len="sm"/>
                </a:ln>
              </p:spPr>
              <p:txBody>
                <a:bodyPr wrap="square">
                  <a:prstTxWarp prst="textNoShape">
                    <a:avLst/>
                  </a:prstTxWarp>
                  <a:spAutoFit/>
                </a:bodyPr>
                <a:lstStyle/>
                <a:p>
                  <a:pPr eaLnBrk="0" hangingPunct="0"/>
                  <a:r>
                    <a:rPr lang="en-GB" sz="2300">
                      <a:solidFill>
                        <a:srgbClr val="FFFFFF"/>
                      </a:solidFill>
                    </a:rPr>
                    <a:t>Elderly patient with rapid breathing</a:t>
                  </a:r>
                  <a:br>
                    <a:rPr lang="en-GB" sz="2300">
                      <a:solidFill>
                        <a:srgbClr val="FFFFFF"/>
                      </a:solidFill>
                    </a:rPr>
                  </a:br>
                  <a:r>
                    <a:rPr lang="en-GB" sz="2300">
                      <a:solidFill>
                        <a:srgbClr val="FFFFFF"/>
                      </a:solidFill>
                    </a:rPr>
                    <a:t>and confusion for ER Medic? </a:t>
                  </a:r>
                </a:p>
              </p:txBody>
            </p:sp>
          </p:grpSp>
        </p:grpSp>
        <p:sp>
          <p:nvSpPr>
            <p:cNvPr id="42446" name="Rectangle 466"/>
            <p:cNvSpPr>
              <a:spLocks noChangeArrowheads="1"/>
            </p:cNvSpPr>
            <p:nvPr/>
          </p:nvSpPr>
          <p:spPr bwMode="auto">
            <a:xfrm>
              <a:off x="6194122" y="4870795"/>
              <a:ext cx="2440292" cy="1819275"/>
            </a:xfrm>
            <a:prstGeom prst="rect">
              <a:avLst/>
            </a:prstGeom>
            <a:solidFill>
              <a:srgbClr val="FAAA1B"/>
            </a:solidFill>
            <a:ln w="9525">
              <a:solidFill>
                <a:schemeClr val="tx1"/>
              </a:solidFill>
              <a:round/>
              <a:headEnd/>
              <a:tailEnd/>
            </a:ln>
          </p:spPr>
          <p:txBody>
            <a:bodyPr>
              <a:prstTxWarp prst="textNoShape">
                <a:avLst/>
              </a:prstTxWarp>
            </a:bodyPr>
            <a:lstStyle/>
            <a:p>
              <a:pPr algn="l" defTabSz="1300163"/>
              <a:endParaRPr lang="en-US" b="1">
                <a:solidFill>
                  <a:schemeClr val="tx1"/>
                </a:solidFill>
              </a:endParaRPr>
            </a:p>
          </p:txBody>
        </p:sp>
      </p:grpSp>
      <p:sp>
        <p:nvSpPr>
          <p:cNvPr id="320521" name="Rectangle 9"/>
          <p:cNvSpPr>
            <a:spLocks noGrp="1" noChangeArrowheads="1"/>
          </p:cNvSpPr>
          <p:nvPr>
            <p:ph type="title"/>
          </p:nvPr>
        </p:nvSpPr>
        <p:spPr>
          <a:xfrm>
            <a:off x="247650" y="204788"/>
            <a:ext cx="12757150" cy="1020762"/>
          </a:xfrm>
        </p:spPr>
        <p:txBody>
          <a:bodyPr/>
          <a:lstStyle/>
          <a:p>
            <a:pPr>
              <a:defRPr/>
            </a:pPr>
            <a:r>
              <a:rPr lang="en-GB" sz="3400"/>
              <a:t>Example of ontologies as indexes:</a:t>
            </a:r>
            <a:br>
              <a:rPr lang="en-GB" sz="3400"/>
            </a:br>
            <a:r>
              <a:rPr lang="en-GB" sz="3400"/>
              <a:t>Fractal tailoring of widget payloads for clinical systems </a:t>
            </a:r>
          </a:p>
        </p:txBody>
      </p:sp>
      <p:sp>
        <p:nvSpPr>
          <p:cNvPr id="41989" name="Slide Number Placeholder 3"/>
          <p:cNvSpPr>
            <a:spLocks noGrp="1"/>
          </p:cNvSpPr>
          <p:nvPr>
            <p:ph type="sldNum" sz="quarter" idx="10"/>
          </p:nvPr>
        </p:nvSpPr>
        <p:spPr>
          <a:noFill/>
        </p:spPr>
        <p:txBody>
          <a:bodyPr/>
          <a:lstStyle/>
          <a:p>
            <a:fld id="{88661831-EAC2-1C4D-B8F5-0AE0543568D8}" type="slidenum">
              <a:rPr lang="en-GB"/>
              <a:pPr/>
              <a:t>12</a:t>
            </a:fld>
            <a:endParaRPr lang="en-GB"/>
          </a:p>
        </p:txBody>
      </p:sp>
      <p:sp>
        <p:nvSpPr>
          <p:cNvPr id="41990" name="Oval 10"/>
          <p:cNvSpPr>
            <a:spLocks noChangeArrowheads="1"/>
          </p:cNvSpPr>
          <p:nvPr/>
        </p:nvSpPr>
        <p:spPr bwMode="auto">
          <a:xfrm>
            <a:off x="2913063" y="3292475"/>
            <a:ext cx="188912"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1" name="Line 11"/>
          <p:cNvSpPr>
            <a:spLocks noChangeShapeType="1"/>
          </p:cNvSpPr>
          <p:nvPr/>
        </p:nvSpPr>
        <p:spPr bwMode="auto">
          <a:xfrm>
            <a:off x="3860800" y="2384425"/>
            <a:ext cx="623888" cy="947738"/>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2" name="Line 12"/>
          <p:cNvSpPr>
            <a:spLocks noChangeShapeType="1"/>
          </p:cNvSpPr>
          <p:nvPr/>
        </p:nvSpPr>
        <p:spPr bwMode="auto">
          <a:xfrm flipH="1">
            <a:off x="3021013" y="2411413"/>
            <a:ext cx="812800" cy="9350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3" name="Line 13"/>
          <p:cNvSpPr>
            <a:spLocks noChangeShapeType="1"/>
          </p:cNvSpPr>
          <p:nvPr/>
        </p:nvSpPr>
        <p:spPr bwMode="auto">
          <a:xfrm>
            <a:off x="3009900" y="3332163"/>
            <a:ext cx="620713" cy="94932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4" name="Line 14"/>
          <p:cNvSpPr>
            <a:spLocks noChangeShapeType="1"/>
          </p:cNvSpPr>
          <p:nvPr/>
        </p:nvSpPr>
        <p:spPr bwMode="auto">
          <a:xfrm flipH="1">
            <a:off x="2166938" y="3359150"/>
            <a:ext cx="812800" cy="935038"/>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5" name="Line 15"/>
          <p:cNvSpPr>
            <a:spLocks noChangeShapeType="1"/>
          </p:cNvSpPr>
          <p:nvPr/>
        </p:nvSpPr>
        <p:spPr bwMode="auto">
          <a:xfrm>
            <a:off x="3630613" y="4294188"/>
            <a:ext cx="625475" cy="9477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6" name="Line 16"/>
          <p:cNvSpPr>
            <a:spLocks noChangeShapeType="1"/>
          </p:cNvSpPr>
          <p:nvPr/>
        </p:nvSpPr>
        <p:spPr bwMode="auto">
          <a:xfrm flipH="1">
            <a:off x="2792413" y="4321175"/>
            <a:ext cx="812800" cy="935038"/>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7" name="Line 17"/>
          <p:cNvSpPr>
            <a:spLocks noChangeShapeType="1"/>
          </p:cNvSpPr>
          <p:nvPr/>
        </p:nvSpPr>
        <p:spPr bwMode="auto">
          <a:xfrm>
            <a:off x="3605213" y="4321175"/>
            <a:ext cx="379412" cy="9207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8" name="Line 18"/>
          <p:cNvSpPr>
            <a:spLocks noChangeShapeType="1"/>
          </p:cNvSpPr>
          <p:nvPr/>
        </p:nvSpPr>
        <p:spPr bwMode="auto">
          <a:xfrm>
            <a:off x="3605213" y="4308475"/>
            <a:ext cx="66675" cy="90646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1999" name="Line 19"/>
          <p:cNvSpPr>
            <a:spLocks noChangeShapeType="1"/>
          </p:cNvSpPr>
          <p:nvPr/>
        </p:nvSpPr>
        <p:spPr bwMode="auto">
          <a:xfrm flipH="1">
            <a:off x="3292475" y="4267200"/>
            <a:ext cx="312738" cy="98901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0" name="Line 20"/>
          <p:cNvSpPr>
            <a:spLocks noChangeShapeType="1"/>
          </p:cNvSpPr>
          <p:nvPr/>
        </p:nvSpPr>
        <p:spPr bwMode="auto">
          <a:xfrm>
            <a:off x="4497388" y="3332163"/>
            <a:ext cx="1963737" cy="10699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1" name="Line 21"/>
          <p:cNvSpPr>
            <a:spLocks noChangeShapeType="1"/>
          </p:cNvSpPr>
          <p:nvPr/>
        </p:nvSpPr>
        <p:spPr bwMode="auto">
          <a:xfrm>
            <a:off x="4443413" y="3346450"/>
            <a:ext cx="1492250" cy="98901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2" name="Line 22"/>
          <p:cNvSpPr>
            <a:spLocks noChangeShapeType="1"/>
          </p:cNvSpPr>
          <p:nvPr/>
        </p:nvSpPr>
        <p:spPr bwMode="auto">
          <a:xfrm>
            <a:off x="4484688" y="3332163"/>
            <a:ext cx="1017587" cy="10033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3" name="Line 23"/>
          <p:cNvSpPr>
            <a:spLocks noChangeShapeType="1"/>
          </p:cNvSpPr>
          <p:nvPr/>
        </p:nvSpPr>
        <p:spPr bwMode="auto">
          <a:xfrm>
            <a:off x="4443413" y="3305175"/>
            <a:ext cx="501650" cy="157162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4" name="Line 24"/>
          <p:cNvSpPr>
            <a:spLocks noChangeShapeType="1"/>
          </p:cNvSpPr>
          <p:nvPr/>
        </p:nvSpPr>
        <p:spPr bwMode="auto">
          <a:xfrm>
            <a:off x="4945063" y="4862513"/>
            <a:ext cx="541337" cy="74612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5" name="Line 25"/>
          <p:cNvSpPr>
            <a:spLocks noChangeShapeType="1"/>
          </p:cNvSpPr>
          <p:nvPr/>
        </p:nvSpPr>
        <p:spPr bwMode="auto">
          <a:xfrm>
            <a:off x="4918075" y="4862513"/>
            <a:ext cx="150813" cy="7318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6" name="Line 26"/>
          <p:cNvSpPr>
            <a:spLocks noChangeShapeType="1"/>
          </p:cNvSpPr>
          <p:nvPr/>
        </p:nvSpPr>
        <p:spPr bwMode="auto">
          <a:xfrm flipH="1">
            <a:off x="4689475" y="4891088"/>
            <a:ext cx="228600" cy="7175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7" name="Line 27"/>
          <p:cNvSpPr>
            <a:spLocks noChangeShapeType="1"/>
          </p:cNvSpPr>
          <p:nvPr/>
        </p:nvSpPr>
        <p:spPr bwMode="auto">
          <a:xfrm flipH="1">
            <a:off x="3033713" y="4294188"/>
            <a:ext cx="582612" cy="9477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8" name="Line 28"/>
          <p:cNvSpPr>
            <a:spLocks noChangeShapeType="1"/>
          </p:cNvSpPr>
          <p:nvPr/>
        </p:nvSpPr>
        <p:spPr bwMode="auto">
          <a:xfrm flipH="1">
            <a:off x="474663" y="4294188"/>
            <a:ext cx="1722437" cy="11509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09" name="Line 29"/>
          <p:cNvSpPr>
            <a:spLocks noChangeShapeType="1"/>
          </p:cNvSpPr>
          <p:nvPr/>
        </p:nvSpPr>
        <p:spPr bwMode="auto">
          <a:xfrm flipH="1">
            <a:off x="989013" y="4335463"/>
            <a:ext cx="1219200" cy="11366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0" name="Line 30"/>
          <p:cNvSpPr>
            <a:spLocks noChangeShapeType="1"/>
          </p:cNvSpPr>
          <p:nvPr/>
        </p:nvSpPr>
        <p:spPr bwMode="auto">
          <a:xfrm flipH="1">
            <a:off x="1530350" y="4321175"/>
            <a:ext cx="704850" cy="12065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1" name="Line 31"/>
          <p:cNvSpPr>
            <a:spLocks noChangeShapeType="1"/>
          </p:cNvSpPr>
          <p:nvPr/>
        </p:nvSpPr>
        <p:spPr bwMode="auto">
          <a:xfrm flipH="1">
            <a:off x="2046288" y="4281488"/>
            <a:ext cx="120650" cy="124618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2" name="Line 32"/>
          <p:cNvSpPr>
            <a:spLocks noChangeShapeType="1"/>
          </p:cNvSpPr>
          <p:nvPr/>
        </p:nvSpPr>
        <p:spPr bwMode="auto">
          <a:xfrm>
            <a:off x="3698875" y="5229225"/>
            <a:ext cx="339725" cy="139541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3" name="Line 33"/>
          <p:cNvSpPr>
            <a:spLocks noChangeShapeType="1"/>
          </p:cNvSpPr>
          <p:nvPr/>
        </p:nvSpPr>
        <p:spPr bwMode="auto">
          <a:xfrm>
            <a:off x="3684588" y="5241925"/>
            <a:ext cx="84137" cy="1436688"/>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4" name="Line 34"/>
          <p:cNvSpPr>
            <a:spLocks noChangeShapeType="1"/>
          </p:cNvSpPr>
          <p:nvPr/>
        </p:nvSpPr>
        <p:spPr bwMode="auto">
          <a:xfrm flipH="1">
            <a:off x="3400425" y="5241925"/>
            <a:ext cx="271463" cy="14636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5" name="Oval 35"/>
          <p:cNvSpPr>
            <a:spLocks noChangeArrowheads="1"/>
          </p:cNvSpPr>
          <p:nvPr/>
        </p:nvSpPr>
        <p:spPr bwMode="auto">
          <a:xfrm>
            <a:off x="2089150" y="4252913"/>
            <a:ext cx="187325"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6" name="Oval 36"/>
          <p:cNvSpPr>
            <a:spLocks noChangeArrowheads="1"/>
          </p:cNvSpPr>
          <p:nvPr/>
        </p:nvSpPr>
        <p:spPr bwMode="auto">
          <a:xfrm>
            <a:off x="3768725" y="2289175"/>
            <a:ext cx="187325"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7" name="Oval 37"/>
          <p:cNvSpPr>
            <a:spLocks noChangeArrowheads="1"/>
          </p:cNvSpPr>
          <p:nvPr/>
        </p:nvSpPr>
        <p:spPr bwMode="auto">
          <a:xfrm>
            <a:off x="5851525" y="4252913"/>
            <a:ext cx="192088"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8" name="Oval 38"/>
          <p:cNvSpPr>
            <a:spLocks noChangeArrowheads="1"/>
          </p:cNvSpPr>
          <p:nvPr/>
        </p:nvSpPr>
        <p:spPr bwMode="auto">
          <a:xfrm>
            <a:off x="3497263" y="4213225"/>
            <a:ext cx="187325"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19" name="Oval 39"/>
          <p:cNvSpPr>
            <a:spLocks noChangeArrowheads="1"/>
          </p:cNvSpPr>
          <p:nvPr/>
        </p:nvSpPr>
        <p:spPr bwMode="auto">
          <a:xfrm>
            <a:off x="3589338" y="5121275"/>
            <a:ext cx="190500"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0" name="Oval 40"/>
          <p:cNvSpPr>
            <a:spLocks noChangeArrowheads="1"/>
          </p:cNvSpPr>
          <p:nvPr/>
        </p:nvSpPr>
        <p:spPr bwMode="auto">
          <a:xfrm>
            <a:off x="5394325" y="5513388"/>
            <a:ext cx="187325"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1" name="Oval 41"/>
          <p:cNvSpPr>
            <a:spLocks noChangeArrowheads="1"/>
          </p:cNvSpPr>
          <p:nvPr/>
        </p:nvSpPr>
        <p:spPr bwMode="auto">
          <a:xfrm>
            <a:off x="4972050" y="5513388"/>
            <a:ext cx="188913"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2" name="Oval 42"/>
          <p:cNvSpPr>
            <a:spLocks noChangeArrowheads="1"/>
          </p:cNvSpPr>
          <p:nvPr/>
        </p:nvSpPr>
        <p:spPr bwMode="auto">
          <a:xfrm>
            <a:off x="4867275" y="4768850"/>
            <a:ext cx="190500" cy="188913"/>
          </a:xfrm>
          <a:prstGeom prst="ellipse">
            <a:avLst/>
          </a:prstGeom>
          <a:solidFill>
            <a:schemeClr val="accent1"/>
          </a:solidFill>
          <a:ln w="12700">
            <a:solidFill>
              <a:schemeClr val="accent1"/>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3" name="Oval 43"/>
          <p:cNvSpPr>
            <a:spLocks noChangeArrowheads="1"/>
          </p:cNvSpPr>
          <p:nvPr/>
        </p:nvSpPr>
        <p:spPr bwMode="auto">
          <a:xfrm>
            <a:off x="6369050" y="4321175"/>
            <a:ext cx="187325"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4" name="Oval 44"/>
          <p:cNvSpPr>
            <a:spLocks noChangeArrowheads="1"/>
          </p:cNvSpPr>
          <p:nvPr/>
        </p:nvSpPr>
        <p:spPr bwMode="auto">
          <a:xfrm>
            <a:off x="1990725" y="5405438"/>
            <a:ext cx="190500" cy="188912"/>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5" name="Oval 45"/>
          <p:cNvSpPr>
            <a:spLocks noChangeArrowheads="1"/>
          </p:cNvSpPr>
          <p:nvPr/>
        </p:nvSpPr>
        <p:spPr bwMode="auto">
          <a:xfrm>
            <a:off x="1492250" y="5391150"/>
            <a:ext cx="187325"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6" name="Oval 46"/>
          <p:cNvSpPr>
            <a:spLocks noChangeArrowheads="1"/>
          </p:cNvSpPr>
          <p:nvPr/>
        </p:nvSpPr>
        <p:spPr bwMode="auto">
          <a:xfrm>
            <a:off x="920750" y="5378450"/>
            <a:ext cx="192088"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7" name="Oval 47"/>
          <p:cNvSpPr>
            <a:spLocks noChangeArrowheads="1"/>
          </p:cNvSpPr>
          <p:nvPr/>
        </p:nvSpPr>
        <p:spPr bwMode="auto">
          <a:xfrm>
            <a:off x="365125" y="5324475"/>
            <a:ext cx="190500"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8" name="Oval 48"/>
          <p:cNvSpPr>
            <a:spLocks noChangeArrowheads="1"/>
          </p:cNvSpPr>
          <p:nvPr/>
        </p:nvSpPr>
        <p:spPr bwMode="auto">
          <a:xfrm>
            <a:off x="2668588" y="5133975"/>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29" name="Oval 49"/>
          <p:cNvSpPr>
            <a:spLocks noChangeArrowheads="1"/>
          </p:cNvSpPr>
          <p:nvPr/>
        </p:nvSpPr>
        <p:spPr bwMode="auto">
          <a:xfrm>
            <a:off x="2967038" y="5148263"/>
            <a:ext cx="188912" cy="188912"/>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0" name="Oval 50"/>
          <p:cNvSpPr>
            <a:spLocks noChangeArrowheads="1"/>
          </p:cNvSpPr>
          <p:nvPr/>
        </p:nvSpPr>
        <p:spPr bwMode="auto">
          <a:xfrm>
            <a:off x="3251200" y="5133975"/>
            <a:ext cx="192088"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1" name="Oval 51"/>
          <p:cNvSpPr>
            <a:spLocks noChangeArrowheads="1"/>
          </p:cNvSpPr>
          <p:nvPr/>
        </p:nvSpPr>
        <p:spPr bwMode="auto">
          <a:xfrm>
            <a:off x="3914775" y="5175250"/>
            <a:ext cx="190500"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2" name="Oval 52"/>
          <p:cNvSpPr>
            <a:spLocks noChangeArrowheads="1"/>
          </p:cNvSpPr>
          <p:nvPr/>
        </p:nvSpPr>
        <p:spPr bwMode="auto">
          <a:xfrm>
            <a:off x="4171950" y="5148263"/>
            <a:ext cx="192088" cy="188912"/>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33" name="Group 53"/>
          <p:cNvGrpSpPr>
            <a:grpSpLocks/>
          </p:cNvGrpSpPr>
          <p:nvPr/>
        </p:nvGrpSpPr>
        <p:grpSpPr bwMode="auto">
          <a:xfrm>
            <a:off x="1557338" y="5540375"/>
            <a:ext cx="1042987" cy="1150938"/>
            <a:chOff x="666" y="2634"/>
            <a:chExt cx="462" cy="510"/>
          </a:xfrm>
        </p:grpSpPr>
        <p:sp>
          <p:nvSpPr>
            <p:cNvPr id="42437" name="Line 54"/>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8" name="Line 55"/>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9" name="Line 56"/>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40" name="Line 57"/>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41" name="Oval 58"/>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42" name="Oval 59"/>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43" name="Oval 60"/>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44" name="Oval 61"/>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34" name="Line 62"/>
          <p:cNvSpPr>
            <a:spLocks noChangeShapeType="1"/>
          </p:cNvSpPr>
          <p:nvPr/>
        </p:nvSpPr>
        <p:spPr bwMode="auto">
          <a:xfrm flipH="1">
            <a:off x="4646613" y="5621338"/>
            <a:ext cx="12700" cy="10033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5" name="Line 63"/>
          <p:cNvSpPr>
            <a:spLocks noChangeShapeType="1"/>
          </p:cNvSpPr>
          <p:nvPr/>
        </p:nvSpPr>
        <p:spPr bwMode="auto">
          <a:xfrm flipH="1">
            <a:off x="4456113" y="5635625"/>
            <a:ext cx="190500" cy="1055688"/>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6" name="Line 64"/>
          <p:cNvSpPr>
            <a:spLocks noChangeShapeType="1"/>
          </p:cNvSpPr>
          <p:nvPr/>
        </p:nvSpPr>
        <p:spPr bwMode="auto">
          <a:xfrm flipH="1">
            <a:off x="4225925" y="5662613"/>
            <a:ext cx="420688" cy="98901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7" name="Line 65"/>
          <p:cNvSpPr>
            <a:spLocks noChangeShapeType="1"/>
          </p:cNvSpPr>
          <p:nvPr/>
        </p:nvSpPr>
        <p:spPr bwMode="auto">
          <a:xfrm>
            <a:off x="4659313" y="5703888"/>
            <a:ext cx="231775" cy="9477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8" name="Line 66"/>
          <p:cNvSpPr>
            <a:spLocks noChangeShapeType="1"/>
          </p:cNvSpPr>
          <p:nvPr/>
        </p:nvSpPr>
        <p:spPr bwMode="auto">
          <a:xfrm>
            <a:off x="4689475" y="5675313"/>
            <a:ext cx="379413" cy="10033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39" name="Oval 67"/>
          <p:cNvSpPr>
            <a:spLocks noChangeArrowheads="1"/>
          </p:cNvSpPr>
          <p:nvPr/>
        </p:nvSpPr>
        <p:spPr bwMode="auto">
          <a:xfrm>
            <a:off x="4984750" y="6583363"/>
            <a:ext cx="192088"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0" name="Oval 68"/>
          <p:cNvSpPr>
            <a:spLocks noChangeArrowheads="1"/>
          </p:cNvSpPr>
          <p:nvPr/>
        </p:nvSpPr>
        <p:spPr bwMode="auto">
          <a:xfrm>
            <a:off x="4754563" y="6502400"/>
            <a:ext cx="190500"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1" name="Oval 69"/>
          <p:cNvSpPr>
            <a:spLocks noChangeArrowheads="1"/>
          </p:cNvSpPr>
          <p:nvPr/>
        </p:nvSpPr>
        <p:spPr bwMode="auto">
          <a:xfrm>
            <a:off x="4538663" y="6556375"/>
            <a:ext cx="188912"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2" name="Oval 70"/>
          <p:cNvSpPr>
            <a:spLocks noChangeArrowheads="1"/>
          </p:cNvSpPr>
          <p:nvPr/>
        </p:nvSpPr>
        <p:spPr bwMode="auto">
          <a:xfrm>
            <a:off x="4132263" y="6556375"/>
            <a:ext cx="188912"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3" name="Oval 71"/>
          <p:cNvSpPr>
            <a:spLocks noChangeArrowheads="1"/>
          </p:cNvSpPr>
          <p:nvPr/>
        </p:nvSpPr>
        <p:spPr bwMode="auto">
          <a:xfrm>
            <a:off x="3335338" y="6597650"/>
            <a:ext cx="187325"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4" name="Oval 72"/>
          <p:cNvSpPr>
            <a:spLocks noChangeArrowheads="1"/>
          </p:cNvSpPr>
          <p:nvPr/>
        </p:nvSpPr>
        <p:spPr bwMode="auto">
          <a:xfrm>
            <a:off x="3914775" y="6461125"/>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5" name="Oval 73"/>
          <p:cNvSpPr>
            <a:spLocks noChangeArrowheads="1"/>
          </p:cNvSpPr>
          <p:nvPr/>
        </p:nvSpPr>
        <p:spPr bwMode="auto">
          <a:xfrm>
            <a:off x="5230813" y="6543675"/>
            <a:ext cx="187325"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6" name="Line 74"/>
          <p:cNvSpPr>
            <a:spLocks noChangeShapeType="1"/>
          </p:cNvSpPr>
          <p:nvPr/>
        </p:nvSpPr>
        <p:spPr bwMode="auto">
          <a:xfrm flipH="1">
            <a:off x="3968750" y="5743575"/>
            <a:ext cx="690563" cy="8001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47" name="Line 75"/>
          <p:cNvSpPr>
            <a:spLocks noChangeShapeType="1"/>
          </p:cNvSpPr>
          <p:nvPr/>
        </p:nvSpPr>
        <p:spPr bwMode="auto">
          <a:xfrm>
            <a:off x="4700588" y="5716588"/>
            <a:ext cx="623887" cy="9080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48" name="Group 76"/>
          <p:cNvGrpSpPr>
            <a:grpSpLocks/>
          </p:cNvGrpSpPr>
          <p:nvPr/>
        </p:nvGrpSpPr>
        <p:grpSpPr bwMode="auto">
          <a:xfrm>
            <a:off x="487363" y="5486400"/>
            <a:ext cx="1042987" cy="1150938"/>
            <a:chOff x="666" y="2634"/>
            <a:chExt cx="462" cy="510"/>
          </a:xfrm>
        </p:grpSpPr>
        <p:sp>
          <p:nvSpPr>
            <p:cNvPr id="42429" name="Line 77"/>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0" name="Line 78"/>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1" name="Line 79"/>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2" name="Line 80"/>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3" name="Oval 81"/>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4" name="Oval 82"/>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5" name="Oval 83"/>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36" name="Oval 84"/>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49" name="Line 85"/>
          <p:cNvSpPr>
            <a:spLocks noChangeShapeType="1"/>
          </p:cNvSpPr>
          <p:nvPr/>
        </p:nvSpPr>
        <p:spPr bwMode="auto">
          <a:xfrm>
            <a:off x="3768725" y="6691313"/>
            <a:ext cx="379413" cy="10033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0" name="Oval 86"/>
          <p:cNvSpPr>
            <a:spLocks noChangeArrowheads="1"/>
          </p:cNvSpPr>
          <p:nvPr/>
        </p:nvSpPr>
        <p:spPr bwMode="auto">
          <a:xfrm>
            <a:off x="3643313" y="6529388"/>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1" name="Line 87"/>
          <p:cNvSpPr>
            <a:spLocks noChangeShapeType="1"/>
          </p:cNvSpPr>
          <p:nvPr/>
        </p:nvSpPr>
        <p:spPr bwMode="auto">
          <a:xfrm flipH="1">
            <a:off x="3725863" y="6637338"/>
            <a:ext cx="12700" cy="10033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2" name="Line 88"/>
          <p:cNvSpPr>
            <a:spLocks noChangeShapeType="1"/>
          </p:cNvSpPr>
          <p:nvPr/>
        </p:nvSpPr>
        <p:spPr bwMode="auto">
          <a:xfrm flipH="1">
            <a:off x="3305175" y="6678613"/>
            <a:ext cx="420688" cy="98901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3" name="Line 89"/>
          <p:cNvSpPr>
            <a:spLocks noChangeShapeType="1"/>
          </p:cNvSpPr>
          <p:nvPr/>
        </p:nvSpPr>
        <p:spPr bwMode="auto">
          <a:xfrm>
            <a:off x="3738563" y="6719888"/>
            <a:ext cx="230187" cy="9477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4" name="Oval 90"/>
          <p:cNvSpPr>
            <a:spLocks noChangeArrowheads="1"/>
          </p:cNvSpPr>
          <p:nvPr/>
        </p:nvSpPr>
        <p:spPr bwMode="auto">
          <a:xfrm>
            <a:off x="3833813" y="7518400"/>
            <a:ext cx="188912"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5" name="Oval 91"/>
          <p:cNvSpPr>
            <a:spLocks noChangeArrowheads="1"/>
          </p:cNvSpPr>
          <p:nvPr/>
        </p:nvSpPr>
        <p:spPr bwMode="auto">
          <a:xfrm>
            <a:off x="3616325" y="7572375"/>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6" name="Oval 92"/>
          <p:cNvSpPr>
            <a:spLocks noChangeArrowheads="1"/>
          </p:cNvSpPr>
          <p:nvPr/>
        </p:nvSpPr>
        <p:spPr bwMode="auto">
          <a:xfrm>
            <a:off x="3209925" y="7572375"/>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7" name="Line 93"/>
          <p:cNvSpPr>
            <a:spLocks noChangeShapeType="1"/>
          </p:cNvSpPr>
          <p:nvPr/>
        </p:nvSpPr>
        <p:spPr bwMode="auto">
          <a:xfrm flipH="1">
            <a:off x="2846388" y="5268913"/>
            <a:ext cx="174625" cy="6096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8" name="Oval 94"/>
          <p:cNvSpPr>
            <a:spLocks noChangeArrowheads="1"/>
          </p:cNvSpPr>
          <p:nvPr/>
        </p:nvSpPr>
        <p:spPr bwMode="auto">
          <a:xfrm>
            <a:off x="2722563" y="5797550"/>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59" name="Oval 95"/>
          <p:cNvSpPr>
            <a:spLocks noChangeArrowheads="1"/>
          </p:cNvSpPr>
          <p:nvPr/>
        </p:nvSpPr>
        <p:spPr bwMode="auto">
          <a:xfrm>
            <a:off x="3427413" y="5892800"/>
            <a:ext cx="188912"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0" name="Oval 96"/>
          <p:cNvSpPr>
            <a:spLocks noChangeArrowheads="1"/>
          </p:cNvSpPr>
          <p:nvPr/>
        </p:nvSpPr>
        <p:spPr bwMode="auto">
          <a:xfrm>
            <a:off x="2994025" y="5757863"/>
            <a:ext cx="188913" cy="188912"/>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1" name="Line 97"/>
          <p:cNvSpPr>
            <a:spLocks noChangeShapeType="1"/>
          </p:cNvSpPr>
          <p:nvPr/>
        </p:nvSpPr>
        <p:spPr bwMode="auto">
          <a:xfrm>
            <a:off x="3021013" y="5283200"/>
            <a:ext cx="68262" cy="67786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2" name="Line 98"/>
          <p:cNvSpPr>
            <a:spLocks noChangeShapeType="1"/>
          </p:cNvSpPr>
          <p:nvPr/>
        </p:nvSpPr>
        <p:spPr bwMode="auto">
          <a:xfrm>
            <a:off x="3089275" y="5851525"/>
            <a:ext cx="338138" cy="8540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3" name="Oval 99"/>
          <p:cNvSpPr>
            <a:spLocks noChangeArrowheads="1"/>
          </p:cNvSpPr>
          <p:nvPr/>
        </p:nvSpPr>
        <p:spPr bwMode="auto">
          <a:xfrm>
            <a:off x="2262188" y="8872538"/>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4" name="Line 100"/>
          <p:cNvSpPr>
            <a:spLocks noChangeShapeType="1"/>
          </p:cNvSpPr>
          <p:nvPr/>
        </p:nvSpPr>
        <p:spPr bwMode="auto">
          <a:xfrm flipH="1">
            <a:off x="2330450" y="7694613"/>
            <a:ext cx="949325" cy="12731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65" name="Group 101"/>
          <p:cNvGrpSpPr>
            <a:grpSpLocks/>
          </p:cNvGrpSpPr>
          <p:nvPr/>
        </p:nvGrpSpPr>
        <p:grpSpPr bwMode="auto">
          <a:xfrm>
            <a:off x="2576513" y="7694613"/>
            <a:ext cx="703262" cy="1300162"/>
            <a:chOff x="1140" y="3408"/>
            <a:chExt cx="312" cy="576"/>
          </a:xfrm>
        </p:grpSpPr>
        <p:sp>
          <p:nvSpPr>
            <p:cNvPr id="42427" name="Oval 102"/>
            <p:cNvSpPr>
              <a:spLocks noChangeArrowheads="1"/>
            </p:cNvSpPr>
            <p:nvPr/>
          </p:nvSpPr>
          <p:spPr bwMode="auto">
            <a:xfrm>
              <a:off x="1140" y="390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28" name="Line 103"/>
            <p:cNvSpPr>
              <a:spLocks noChangeShapeType="1"/>
            </p:cNvSpPr>
            <p:nvPr/>
          </p:nvSpPr>
          <p:spPr bwMode="auto">
            <a:xfrm flipH="1">
              <a:off x="1176" y="3408"/>
              <a:ext cx="276" cy="54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66" name="Line 104"/>
          <p:cNvSpPr>
            <a:spLocks noChangeShapeType="1"/>
          </p:cNvSpPr>
          <p:nvPr/>
        </p:nvSpPr>
        <p:spPr bwMode="auto">
          <a:xfrm flipH="1">
            <a:off x="2955925" y="7694613"/>
            <a:ext cx="336550" cy="108426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7" name="Line 105"/>
          <p:cNvSpPr>
            <a:spLocks noChangeShapeType="1"/>
          </p:cNvSpPr>
          <p:nvPr/>
        </p:nvSpPr>
        <p:spPr bwMode="auto">
          <a:xfrm flipH="1">
            <a:off x="2967038" y="7667625"/>
            <a:ext cx="771525" cy="11239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68" name="Line 106"/>
          <p:cNvSpPr>
            <a:spLocks noChangeShapeType="1"/>
          </p:cNvSpPr>
          <p:nvPr/>
        </p:nvSpPr>
        <p:spPr bwMode="auto">
          <a:xfrm flipH="1">
            <a:off x="2641600" y="7667625"/>
            <a:ext cx="1073150" cy="12319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69" name="Group 107"/>
          <p:cNvGrpSpPr>
            <a:grpSpLocks/>
          </p:cNvGrpSpPr>
          <p:nvPr/>
        </p:nvGrpSpPr>
        <p:grpSpPr bwMode="auto">
          <a:xfrm>
            <a:off x="3063875" y="7707313"/>
            <a:ext cx="620713" cy="1314450"/>
            <a:chOff x="1356" y="3414"/>
            <a:chExt cx="276" cy="582"/>
          </a:xfrm>
        </p:grpSpPr>
        <p:sp>
          <p:nvSpPr>
            <p:cNvPr id="42425" name="Oval 108"/>
            <p:cNvSpPr>
              <a:spLocks noChangeArrowheads="1"/>
            </p:cNvSpPr>
            <p:nvPr/>
          </p:nvSpPr>
          <p:spPr bwMode="auto">
            <a:xfrm>
              <a:off x="1356" y="3912"/>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26" name="Line 109"/>
            <p:cNvSpPr>
              <a:spLocks noChangeShapeType="1"/>
            </p:cNvSpPr>
            <p:nvPr/>
          </p:nvSpPr>
          <p:spPr bwMode="auto">
            <a:xfrm flipH="1">
              <a:off x="1404" y="3414"/>
              <a:ext cx="228" cy="53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42070" name="Group 110"/>
          <p:cNvGrpSpPr>
            <a:grpSpLocks/>
          </p:cNvGrpSpPr>
          <p:nvPr/>
        </p:nvGrpSpPr>
        <p:grpSpPr bwMode="auto">
          <a:xfrm>
            <a:off x="3265488" y="7707313"/>
            <a:ext cx="487362" cy="1409700"/>
            <a:chOff x="1446" y="3414"/>
            <a:chExt cx="216" cy="624"/>
          </a:xfrm>
        </p:grpSpPr>
        <p:sp>
          <p:nvSpPr>
            <p:cNvPr id="42423" name="Oval 111"/>
            <p:cNvSpPr>
              <a:spLocks noChangeArrowheads="1"/>
            </p:cNvSpPr>
            <p:nvPr/>
          </p:nvSpPr>
          <p:spPr bwMode="auto">
            <a:xfrm>
              <a:off x="1446" y="395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24" name="Line 112"/>
            <p:cNvSpPr>
              <a:spLocks noChangeShapeType="1"/>
            </p:cNvSpPr>
            <p:nvPr/>
          </p:nvSpPr>
          <p:spPr bwMode="auto">
            <a:xfrm flipH="1">
              <a:off x="1482" y="3414"/>
              <a:ext cx="180" cy="58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42071" name="Group 113"/>
          <p:cNvGrpSpPr>
            <a:grpSpLocks/>
          </p:cNvGrpSpPr>
          <p:nvPr/>
        </p:nvGrpSpPr>
        <p:grpSpPr bwMode="auto">
          <a:xfrm>
            <a:off x="3305175" y="7653338"/>
            <a:ext cx="433388" cy="1368425"/>
            <a:chOff x="1464" y="3390"/>
            <a:chExt cx="192" cy="606"/>
          </a:xfrm>
        </p:grpSpPr>
        <p:sp>
          <p:nvSpPr>
            <p:cNvPr id="42420" name="Line 114"/>
            <p:cNvSpPr>
              <a:spLocks noChangeShapeType="1"/>
            </p:cNvSpPr>
            <p:nvPr/>
          </p:nvSpPr>
          <p:spPr bwMode="auto">
            <a:xfrm flipH="1">
              <a:off x="1572" y="3390"/>
              <a:ext cx="84" cy="582"/>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21" name="Oval 115"/>
            <p:cNvSpPr>
              <a:spLocks noChangeArrowheads="1"/>
            </p:cNvSpPr>
            <p:nvPr/>
          </p:nvSpPr>
          <p:spPr bwMode="auto">
            <a:xfrm>
              <a:off x="1536" y="3912"/>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22" name="Line 116"/>
            <p:cNvSpPr>
              <a:spLocks noChangeShapeType="1"/>
            </p:cNvSpPr>
            <p:nvPr/>
          </p:nvSpPr>
          <p:spPr bwMode="auto">
            <a:xfrm>
              <a:off x="1464" y="3402"/>
              <a:ext cx="102" cy="57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42072" name="Group 117"/>
          <p:cNvGrpSpPr>
            <a:grpSpLocks/>
          </p:cNvGrpSpPr>
          <p:nvPr/>
        </p:nvGrpSpPr>
        <p:grpSpPr bwMode="auto">
          <a:xfrm>
            <a:off x="3684588" y="7735888"/>
            <a:ext cx="192087" cy="1231900"/>
            <a:chOff x="1632" y="3426"/>
            <a:chExt cx="84" cy="546"/>
          </a:xfrm>
        </p:grpSpPr>
        <p:sp>
          <p:nvSpPr>
            <p:cNvPr id="42418" name="Oval 118"/>
            <p:cNvSpPr>
              <a:spLocks noChangeArrowheads="1"/>
            </p:cNvSpPr>
            <p:nvPr/>
          </p:nvSpPr>
          <p:spPr bwMode="auto">
            <a:xfrm>
              <a:off x="1632" y="388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19" name="Line 119"/>
            <p:cNvSpPr>
              <a:spLocks noChangeShapeType="1"/>
            </p:cNvSpPr>
            <p:nvPr/>
          </p:nvSpPr>
          <p:spPr bwMode="auto">
            <a:xfrm flipH="1">
              <a:off x="1662" y="3426"/>
              <a:ext cx="6" cy="49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73" name="Line 120"/>
          <p:cNvSpPr>
            <a:spLocks noChangeShapeType="1"/>
          </p:cNvSpPr>
          <p:nvPr/>
        </p:nvSpPr>
        <p:spPr bwMode="auto">
          <a:xfrm>
            <a:off x="3768725" y="7667625"/>
            <a:ext cx="215900" cy="13144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74" name="Group 121"/>
          <p:cNvGrpSpPr>
            <a:grpSpLocks/>
          </p:cNvGrpSpPr>
          <p:nvPr/>
        </p:nvGrpSpPr>
        <p:grpSpPr bwMode="auto">
          <a:xfrm>
            <a:off x="3902075" y="7613650"/>
            <a:ext cx="446088" cy="1395413"/>
            <a:chOff x="1728" y="3372"/>
            <a:chExt cx="198" cy="618"/>
          </a:xfrm>
        </p:grpSpPr>
        <p:sp>
          <p:nvSpPr>
            <p:cNvPr id="42416" name="Oval 122"/>
            <p:cNvSpPr>
              <a:spLocks noChangeArrowheads="1"/>
            </p:cNvSpPr>
            <p:nvPr/>
          </p:nvSpPr>
          <p:spPr bwMode="auto">
            <a:xfrm>
              <a:off x="1842" y="3906"/>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17" name="Line 123"/>
            <p:cNvSpPr>
              <a:spLocks noChangeShapeType="1"/>
            </p:cNvSpPr>
            <p:nvPr/>
          </p:nvSpPr>
          <p:spPr bwMode="auto">
            <a:xfrm>
              <a:off x="1728" y="3372"/>
              <a:ext cx="162" cy="57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75" name="Line 124"/>
          <p:cNvSpPr>
            <a:spLocks noChangeShapeType="1"/>
          </p:cNvSpPr>
          <p:nvPr/>
        </p:nvSpPr>
        <p:spPr bwMode="auto">
          <a:xfrm>
            <a:off x="2846388" y="5824538"/>
            <a:ext cx="446087" cy="18700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76" name="Oval 125"/>
          <p:cNvSpPr>
            <a:spLocks noChangeArrowheads="1"/>
          </p:cNvSpPr>
          <p:nvPr/>
        </p:nvSpPr>
        <p:spPr bwMode="auto">
          <a:xfrm>
            <a:off x="4335463" y="6651625"/>
            <a:ext cx="192087"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77" name="Line 126"/>
          <p:cNvSpPr>
            <a:spLocks noChangeShapeType="1"/>
          </p:cNvSpPr>
          <p:nvPr/>
        </p:nvSpPr>
        <p:spPr bwMode="auto">
          <a:xfrm flipH="1">
            <a:off x="5310188" y="6691313"/>
            <a:ext cx="14287" cy="100330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78" name="Line 127"/>
          <p:cNvSpPr>
            <a:spLocks noChangeShapeType="1"/>
          </p:cNvSpPr>
          <p:nvPr/>
        </p:nvSpPr>
        <p:spPr bwMode="auto">
          <a:xfrm flipH="1">
            <a:off x="4891088" y="6732588"/>
            <a:ext cx="419100" cy="98901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79" name="Line 128"/>
          <p:cNvSpPr>
            <a:spLocks noChangeShapeType="1"/>
          </p:cNvSpPr>
          <p:nvPr/>
        </p:nvSpPr>
        <p:spPr bwMode="auto">
          <a:xfrm>
            <a:off x="5324475" y="6773863"/>
            <a:ext cx="231775" cy="9477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0" name="Line 129"/>
          <p:cNvSpPr>
            <a:spLocks noChangeShapeType="1"/>
          </p:cNvSpPr>
          <p:nvPr/>
        </p:nvSpPr>
        <p:spPr bwMode="auto">
          <a:xfrm>
            <a:off x="5351463" y="6746875"/>
            <a:ext cx="379412" cy="100171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1" name="Oval 130"/>
          <p:cNvSpPr>
            <a:spLocks noChangeArrowheads="1"/>
          </p:cNvSpPr>
          <p:nvPr/>
        </p:nvSpPr>
        <p:spPr bwMode="auto">
          <a:xfrm>
            <a:off x="4797425" y="7626350"/>
            <a:ext cx="187325"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2" name="Oval 131"/>
          <p:cNvSpPr>
            <a:spLocks noChangeArrowheads="1"/>
          </p:cNvSpPr>
          <p:nvPr/>
        </p:nvSpPr>
        <p:spPr bwMode="auto">
          <a:xfrm>
            <a:off x="5418138" y="7572375"/>
            <a:ext cx="192087"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3" name="Oval 132"/>
          <p:cNvSpPr>
            <a:spLocks noChangeArrowheads="1"/>
          </p:cNvSpPr>
          <p:nvPr/>
        </p:nvSpPr>
        <p:spPr bwMode="auto">
          <a:xfrm>
            <a:off x="6122988" y="8845550"/>
            <a:ext cx="192087"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4" name="Oval 133"/>
          <p:cNvSpPr>
            <a:spLocks noChangeArrowheads="1"/>
          </p:cNvSpPr>
          <p:nvPr/>
        </p:nvSpPr>
        <p:spPr bwMode="auto">
          <a:xfrm>
            <a:off x="6369050" y="8805863"/>
            <a:ext cx="187325" cy="188912"/>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5" name="Line 134"/>
          <p:cNvSpPr>
            <a:spLocks noChangeShapeType="1"/>
          </p:cNvSpPr>
          <p:nvPr/>
        </p:nvSpPr>
        <p:spPr bwMode="auto">
          <a:xfrm>
            <a:off x="5773738" y="7735888"/>
            <a:ext cx="687387" cy="120491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86" name="Line 135"/>
          <p:cNvSpPr>
            <a:spLocks noChangeShapeType="1"/>
          </p:cNvSpPr>
          <p:nvPr/>
        </p:nvSpPr>
        <p:spPr bwMode="auto">
          <a:xfrm>
            <a:off x="5743575" y="7694613"/>
            <a:ext cx="517525" cy="12604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87" name="Group 136"/>
          <p:cNvGrpSpPr>
            <a:grpSpLocks/>
          </p:cNvGrpSpPr>
          <p:nvPr/>
        </p:nvGrpSpPr>
        <p:grpSpPr bwMode="auto">
          <a:xfrm>
            <a:off x="5540375" y="7694613"/>
            <a:ext cx="541338" cy="1260475"/>
            <a:chOff x="2454" y="3408"/>
            <a:chExt cx="240" cy="558"/>
          </a:xfrm>
        </p:grpSpPr>
        <p:sp>
          <p:nvSpPr>
            <p:cNvPr id="42414" name="Oval 137"/>
            <p:cNvSpPr>
              <a:spLocks noChangeArrowheads="1"/>
            </p:cNvSpPr>
            <p:nvPr/>
          </p:nvSpPr>
          <p:spPr bwMode="auto">
            <a:xfrm>
              <a:off x="2610" y="3882"/>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15" name="Line 138"/>
            <p:cNvSpPr>
              <a:spLocks noChangeShapeType="1"/>
            </p:cNvSpPr>
            <p:nvPr/>
          </p:nvSpPr>
          <p:spPr bwMode="auto">
            <a:xfrm>
              <a:off x="2454" y="3408"/>
              <a:ext cx="192" cy="52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88" name="Oval 139"/>
          <p:cNvSpPr>
            <a:spLocks noChangeArrowheads="1"/>
          </p:cNvSpPr>
          <p:nvPr/>
        </p:nvSpPr>
        <p:spPr bwMode="auto">
          <a:xfrm>
            <a:off x="5202238" y="7626350"/>
            <a:ext cx="192087"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89" name="Group 140"/>
          <p:cNvGrpSpPr>
            <a:grpSpLocks/>
          </p:cNvGrpSpPr>
          <p:nvPr/>
        </p:nvGrpSpPr>
        <p:grpSpPr bwMode="auto">
          <a:xfrm>
            <a:off x="5268913" y="7735888"/>
            <a:ext cx="395287" cy="1366837"/>
            <a:chOff x="2334" y="3426"/>
            <a:chExt cx="174" cy="606"/>
          </a:xfrm>
        </p:grpSpPr>
        <p:grpSp>
          <p:nvGrpSpPr>
            <p:cNvPr id="42408" name="Group 141"/>
            <p:cNvGrpSpPr>
              <a:grpSpLocks/>
            </p:cNvGrpSpPr>
            <p:nvPr/>
          </p:nvGrpSpPr>
          <p:grpSpPr bwMode="auto">
            <a:xfrm>
              <a:off x="2334" y="3444"/>
              <a:ext cx="84" cy="546"/>
              <a:chOff x="2334" y="3444"/>
              <a:chExt cx="84" cy="546"/>
            </a:xfrm>
          </p:grpSpPr>
          <p:sp>
            <p:nvSpPr>
              <p:cNvPr id="42412" name="Oval 142"/>
              <p:cNvSpPr>
                <a:spLocks noChangeArrowheads="1"/>
              </p:cNvSpPr>
              <p:nvPr/>
            </p:nvSpPr>
            <p:spPr bwMode="auto">
              <a:xfrm>
                <a:off x="2334" y="3906"/>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13" name="Line 143"/>
              <p:cNvSpPr>
                <a:spLocks noChangeShapeType="1"/>
              </p:cNvSpPr>
              <p:nvPr/>
            </p:nvSpPr>
            <p:spPr bwMode="auto">
              <a:xfrm>
                <a:off x="2340" y="3444"/>
                <a:ext cx="24" cy="53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42409" name="Group 144"/>
            <p:cNvGrpSpPr>
              <a:grpSpLocks/>
            </p:cNvGrpSpPr>
            <p:nvPr/>
          </p:nvGrpSpPr>
          <p:grpSpPr bwMode="auto">
            <a:xfrm>
              <a:off x="2340" y="3426"/>
              <a:ext cx="168" cy="606"/>
              <a:chOff x="2340" y="3426"/>
              <a:chExt cx="168" cy="606"/>
            </a:xfrm>
          </p:grpSpPr>
          <p:sp>
            <p:nvSpPr>
              <p:cNvPr id="42410" name="Oval 145"/>
              <p:cNvSpPr>
                <a:spLocks noChangeArrowheads="1"/>
              </p:cNvSpPr>
              <p:nvPr/>
            </p:nvSpPr>
            <p:spPr bwMode="auto">
              <a:xfrm>
                <a:off x="2424" y="39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11" name="Line 146"/>
              <p:cNvSpPr>
                <a:spLocks noChangeShapeType="1"/>
              </p:cNvSpPr>
              <p:nvPr/>
            </p:nvSpPr>
            <p:spPr bwMode="auto">
              <a:xfrm>
                <a:off x="2340" y="3426"/>
                <a:ext cx="144" cy="58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sp>
        <p:nvSpPr>
          <p:cNvPr id="42090" name="Oval 147"/>
          <p:cNvSpPr>
            <a:spLocks noChangeArrowheads="1"/>
          </p:cNvSpPr>
          <p:nvPr/>
        </p:nvSpPr>
        <p:spPr bwMode="auto">
          <a:xfrm>
            <a:off x="2846388" y="8737600"/>
            <a:ext cx="187325" cy="188913"/>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91" name="Oval 148"/>
          <p:cNvSpPr>
            <a:spLocks noChangeArrowheads="1"/>
          </p:cNvSpPr>
          <p:nvPr/>
        </p:nvSpPr>
        <p:spPr bwMode="auto">
          <a:xfrm>
            <a:off x="4781550" y="8791575"/>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92" name="Line 149"/>
          <p:cNvSpPr>
            <a:spLocks noChangeShapeType="1"/>
          </p:cNvSpPr>
          <p:nvPr/>
        </p:nvSpPr>
        <p:spPr bwMode="auto">
          <a:xfrm flipH="1">
            <a:off x="2925763" y="7735888"/>
            <a:ext cx="2019300" cy="109696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93" name="Line 150"/>
          <p:cNvSpPr>
            <a:spLocks noChangeShapeType="1"/>
          </p:cNvSpPr>
          <p:nvPr/>
        </p:nvSpPr>
        <p:spPr bwMode="auto">
          <a:xfrm flipH="1">
            <a:off x="4851400" y="7735888"/>
            <a:ext cx="25400" cy="1163637"/>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94" name="Line 151"/>
          <p:cNvSpPr>
            <a:spLocks noChangeShapeType="1"/>
          </p:cNvSpPr>
          <p:nvPr/>
        </p:nvSpPr>
        <p:spPr bwMode="auto">
          <a:xfrm flipH="1">
            <a:off x="4538663" y="7735888"/>
            <a:ext cx="338137" cy="1204912"/>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95" name="Oval 152"/>
          <p:cNvSpPr>
            <a:spLocks noChangeArrowheads="1"/>
          </p:cNvSpPr>
          <p:nvPr/>
        </p:nvSpPr>
        <p:spPr bwMode="auto">
          <a:xfrm>
            <a:off x="4471988" y="8859838"/>
            <a:ext cx="187325" cy="188912"/>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096" name="Line 153"/>
          <p:cNvSpPr>
            <a:spLocks noChangeShapeType="1"/>
          </p:cNvSpPr>
          <p:nvPr/>
        </p:nvSpPr>
        <p:spPr bwMode="auto">
          <a:xfrm>
            <a:off x="4213225" y="7707313"/>
            <a:ext cx="325438" cy="1301750"/>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097" name="Group 154"/>
          <p:cNvGrpSpPr>
            <a:grpSpLocks/>
          </p:cNvGrpSpPr>
          <p:nvPr/>
        </p:nvGrpSpPr>
        <p:grpSpPr bwMode="auto">
          <a:xfrm>
            <a:off x="3914775" y="7707313"/>
            <a:ext cx="233363" cy="1341437"/>
            <a:chOff x="1734" y="3414"/>
            <a:chExt cx="102" cy="594"/>
          </a:xfrm>
        </p:grpSpPr>
        <p:sp>
          <p:nvSpPr>
            <p:cNvPr id="42406" name="Oval 155"/>
            <p:cNvSpPr>
              <a:spLocks noChangeArrowheads="1"/>
            </p:cNvSpPr>
            <p:nvPr/>
          </p:nvSpPr>
          <p:spPr bwMode="auto">
            <a:xfrm>
              <a:off x="1734" y="39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07" name="Line 156"/>
            <p:cNvSpPr>
              <a:spLocks noChangeShapeType="1"/>
            </p:cNvSpPr>
            <p:nvPr/>
          </p:nvSpPr>
          <p:spPr bwMode="auto">
            <a:xfrm flipH="1">
              <a:off x="1776" y="3414"/>
              <a:ext cx="60" cy="56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42098" name="Group 157"/>
          <p:cNvGrpSpPr>
            <a:grpSpLocks/>
          </p:cNvGrpSpPr>
          <p:nvPr/>
        </p:nvGrpSpPr>
        <p:grpSpPr bwMode="auto">
          <a:xfrm>
            <a:off x="5053013" y="7667625"/>
            <a:ext cx="474662" cy="1246188"/>
            <a:chOff x="2238" y="3396"/>
            <a:chExt cx="210" cy="552"/>
          </a:xfrm>
        </p:grpSpPr>
        <p:sp>
          <p:nvSpPr>
            <p:cNvPr id="42404" name="Line 158"/>
            <p:cNvSpPr>
              <a:spLocks noChangeShapeType="1"/>
            </p:cNvSpPr>
            <p:nvPr/>
          </p:nvSpPr>
          <p:spPr bwMode="auto">
            <a:xfrm flipH="1">
              <a:off x="2262" y="3396"/>
              <a:ext cx="186" cy="50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05" name="Oval 159"/>
            <p:cNvSpPr>
              <a:spLocks noChangeArrowheads="1"/>
            </p:cNvSpPr>
            <p:nvPr/>
          </p:nvSpPr>
          <p:spPr bwMode="auto">
            <a:xfrm>
              <a:off x="2238" y="386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099" name="Line 160"/>
          <p:cNvSpPr>
            <a:spLocks noChangeShapeType="1"/>
          </p:cNvSpPr>
          <p:nvPr/>
        </p:nvSpPr>
        <p:spPr bwMode="auto">
          <a:xfrm>
            <a:off x="4186238" y="7762875"/>
            <a:ext cx="1001712" cy="1096963"/>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100" name="Group 161"/>
          <p:cNvGrpSpPr>
            <a:grpSpLocks/>
          </p:cNvGrpSpPr>
          <p:nvPr/>
        </p:nvGrpSpPr>
        <p:grpSpPr bwMode="auto">
          <a:xfrm>
            <a:off x="4171950" y="7694613"/>
            <a:ext cx="1693863" cy="1314450"/>
            <a:chOff x="1848" y="3408"/>
            <a:chExt cx="750" cy="582"/>
          </a:xfrm>
        </p:grpSpPr>
        <p:sp>
          <p:nvSpPr>
            <p:cNvPr id="42402" name="Oval 162"/>
            <p:cNvSpPr>
              <a:spLocks noChangeArrowheads="1"/>
            </p:cNvSpPr>
            <p:nvPr/>
          </p:nvSpPr>
          <p:spPr bwMode="auto">
            <a:xfrm>
              <a:off x="2514" y="3906"/>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03" name="Line 163"/>
            <p:cNvSpPr>
              <a:spLocks noChangeShapeType="1"/>
            </p:cNvSpPr>
            <p:nvPr/>
          </p:nvSpPr>
          <p:spPr bwMode="auto">
            <a:xfrm>
              <a:off x="1848" y="3408"/>
              <a:ext cx="708" cy="54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42101" name="Group 164"/>
          <p:cNvGrpSpPr>
            <a:grpSpLocks/>
          </p:cNvGrpSpPr>
          <p:nvPr/>
        </p:nvGrpSpPr>
        <p:grpSpPr bwMode="auto">
          <a:xfrm>
            <a:off x="4064000" y="6746875"/>
            <a:ext cx="354013" cy="1042988"/>
            <a:chOff x="1800" y="2988"/>
            <a:chExt cx="156" cy="462"/>
          </a:xfrm>
        </p:grpSpPr>
        <p:sp>
          <p:nvSpPr>
            <p:cNvPr id="42400" name="Oval 165"/>
            <p:cNvSpPr>
              <a:spLocks noChangeArrowheads="1"/>
            </p:cNvSpPr>
            <p:nvPr/>
          </p:nvSpPr>
          <p:spPr bwMode="auto">
            <a:xfrm>
              <a:off x="1800" y="3366"/>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401" name="Line 166"/>
            <p:cNvSpPr>
              <a:spLocks noChangeShapeType="1"/>
            </p:cNvSpPr>
            <p:nvPr/>
          </p:nvSpPr>
          <p:spPr bwMode="auto">
            <a:xfrm flipH="1">
              <a:off x="1830" y="2988"/>
              <a:ext cx="126"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102" name="Line 167"/>
          <p:cNvSpPr>
            <a:spLocks noChangeShapeType="1"/>
          </p:cNvSpPr>
          <p:nvPr/>
        </p:nvSpPr>
        <p:spPr bwMode="auto">
          <a:xfrm flipH="1" flipV="1">
            <a:off x="2513013" y="1881188"/>
            <a:ext cx="1319212" cy="4730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03" name="Line 168"/>
          <p:cNvSpPr>
            <a:spLocks noChangeShapeType="1"/>
          </p:cNvSpPr>
          <p:nvPr/>
        </p:nvSpPr>
        <p:spPr bwMode="auto">
          <a:xfrm flipH="1">
            <a:off x="1390650" y="1866900"/>
            <a:ext cx="1135063" cy="5619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04" name="Line 169"/>
          <p:cNvSpPr>
            <a:spLocks noChangeShapeType="1"/>
          </p:cNvSpPr>
          <p:nvPr/>
        </p:nvSpPr>
        <p:spPr bwMode="auto">
          <a:xfrm flipH="1">
            <a:off x="2197100" y="1866900"/>
            <a:ext cx="328613" cy="5873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05" name="Line 170"/>
          <p:cNvSpPr>
            <a:spLocks noChangeShapeType="1"/>
          </p:cNvSpPr>
          <p:nvPr/>
        </p:nvSpPr>
        <p:spPr bwMode="auto">
          <a:xfrm flipH="1" flipV="1">
            <a:off x="2197100" y="1636713"/>
            <a:ext cx="328613" cy="219075"/>
          </a:xfrm>
          <a:prstGeom prst="line">
            <a:avLst/>
          </a:prstGeom>
          <a:no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grpSp>
        <p:nvGrpSpPr>
          <p:cNvPr id="42106" name="Group 171"/>
          <p:cNvGrpSpPr>
            <a:grpSpLocks/>
          </p:cNvGrpSpPr>
          <p:nvPr/>
        </p:nvGrpSpPr>
        <p:grpSpPr bwMode="auto">
          <a:xfrm>
            <a:off x="463550" y="6496050"/>
            <a:ext cx="1039813" cy="1150938"/>
            <a:chOff x="666" y="2634"/>
            <a:chExt cx="462" cy="510"/>
          </a:xfrm>
        </p:grpSpPr>
        <p:sp>
          <p:nvSpPr>
            <p:cNvPr id="42392" name="Line 172"/>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3" name="Line 173"/>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4" name="Line 174"/>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5" name="Line 175"/>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6" name="Oval 176"/>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7" name="Oval 177"/>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8" name="Oval 178"/>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42399" name="Oval 179"/>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sp>
        <p:nvSpPr>
          <p:cNvPr id="42107" name="Oval 180"/>
          <p:cNvSpPr>
            <a:spLocks noChangeArrowheads="1"/>
          </p:cNvSpPr>
          <p:nvPr/>
        </p:nvSpPr>
        <p:spPr bwMode="auto">
          <a:xfrm>
            <a:off x="5395913" y="4262438"/>
            <a:ext cx="190500" cy="190500"/>
          </a:xfrm>
          <a:prstGeom prst="ellipse">
            <a:avLst/>
          </a:prstGeom>
          <a:solidFill>
            <a:srgbClr val="FFFF00"/>
          </a:solidFill>
          <a:ln w="12700">
            <a:solidFill>
              <a:srgbClr val="FFFF00"/>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08" name="Text Box 181"/>
          <p:cNvSpPr txBox="1">
            <a:spLocks noChangeArrowheads="1"/>
          </p:cNvSpPr>
          <p:nvPr/>
        </p:nvSpPr>
        <p:spPr bwMode="auto">
          <a:xfrm>
            <a:off x="4473626" y="2116138"/>
            <a:ext cx="1493738" cy="485259"/>
          </a:xfrm>
          <a:prstGeom prst="rect">
            <a:avLst/>
          </a:prstGeom>
          <a:noFill/>
          <a:ln w="12700">
            <a:noFill/>
            <a:miter lim="800000"/>
            <a:headEnd type="none" w="sm" len="sm"/>
            <a:tailEnd type="none" w="sm" len="sm"/>
          </a:ln>
        </p:spPr>
        <p:txBody>
          <a:bodyPr wrap="none" lIns="130046" tIns="65023" rIns="130046" bIns="65023">
            <a:prstTxWarp prst="textNoShape">
              <a:avLst/>
            </a:prstTxWarp>
            <a:spAutoFit/>
          </a:bodyPr>
          <a:lstStyle/>
          <a:p>
            <a:pPr eaLnBrk="0" hangingPunct="0"/>
            <a:r>
              <a:rPr lang="en-GB" sz="2300">
                <a:solidFill>
                  <a:srgbClr val="FFFFFF"/>
                </a:solidFill>
              </a:rPr>
              <a:t>Confusion</a:t>
            </a:r>
          </a:p>
        </p:txBody>
      </p:sp>
      <p:sp>
        <p:nvSpPr>
          <p:cNvPr id="42109" name="Text Box 182"/>
          <p:cNvSpPr txBox="1">
            <a:spLocks noChangeArrowheads="1"/>
          </p:cNvSpPr>
          <p:nvPr/>
        </p:nvSpPr>
        <p:spPr bwMode="auto">
          <a:xfrm>
            <a:off x="4443413" y="4397375"/>
            <a:ext cx="4443412" cy="485775"/>
          </a:xfrm>
          <a:prstGeom prst="rect">
            <a:avLst/>
          </a:prstGeom>
          <a:noFill/>
          <a:ln w="12700">
            <a:noFill/>
            <a:miter lim="800000"/>
            <a:headEnd type="none" w="sm" len="sm"/>
            <a:tailEnd type="none" w="sm" len="sm"/>
          </a:ln>
        </p:spPr>
        <p:txBody>
          <a:bodyPr lIns="130046" tIns="65023" rIns="130046" bIns="65023">
            <a:prstTxWarp prst="textNoShape">
              <a:avLst/>
            </a:prstTxWarp>
            <a:spAutoFit/>
          </a:bodyPr>
          <a:lstStyle/>
          <a:p>
            <a:pPr eaLnBrk="0" hangingPunct="0"/>
            <a:r>
              <a:rPr lang="en-GB" sz="2300">
                <a:solidFill>
                  <a:srgbClr val="FFFFFF"/>
                </a:solidFill>
              </a:rPr>
              <a:t>Confusion in Elderoy</a:t>
            </a:r>
          </a:p>
        </p:txBody>
      </p:sp>
      <p:sp>
        <p:nvSpPr>
          <p:cNvPr id="42110" name="Text Box 183"/>
          <p:cNvSpPr txBox="1">
            <a:spLocks noChangeArrowheads="1"/>
          </p:cNvSpPr>
          <p:nvPr/>
        </p:nvSpPr>
        <p:spPr bwMode="auto">
          <a:xfrm>
            <a:off x="5380038" y="5773738"/>
            <a:ext cx="3468687" cy="484187"/>
          </a:xfrm>
          <a:prstGeom prst="rect">
            <a:avLst/>
          </a:prstGeom>
          <a:noFill/>
          <a:ln w="12700">
            <a:noFill/>
            <a:miter lim="800000"/>
            <a:headEnd type="none" w="sm" len="sm"/>
            <a:tailEnd type="none" w="sm" len="sm"/>
          </a:ln>
        </p:spPr>
        <p:txBody>
          <a:bodyPr lIns="130046" tIns="65023" rIns="130046" bIns="65023">
            <a:prstTxWarp prst="textNoShape">
              <a:avLst/>
            </a:prstTxWarp>
            <a:spAutoFit/>
          </a:bodyPr>
          <a:lstStyle/>
          <a:p>
            <a:pPr eaLnBrk="0" hangingPunct="0"/>
            <a:r>
              <a:rPr lang="en-GB" sz="2300">
                <a:solidFill>
                  <a:srgbClr val="FFFFFF"/>
                </a:solidFill>
              </a:rPr>
              <a:t>Rapid Breathing</a:t>
            </a:r>
          </a:p>
        </p:txBody>
      </p:sp>
      <p:sp>
        <p:nvSpPr>
          <p:cNvPr id="42111" name="Text Box 184"/>
          <p:cNvSpPr txBox="1">
            <a:spLocks noChangeArrowheads="1"/>
          </p:cNvSpPr>
          <p:nvPr/>
        </p:nvSpPr>
        <p:spPr bwMode="auto">
          <a:xfrm>
            <a:off x="5745198" y="7024688"/>
            <a:ext cx="1466782" cy="485259"/>
          </a:xfrm>
          <a:prstGeom prst="rect">
            <a:avLst/>
          </a:prstGeom>
          <a:noFill/>
          <a:ln w="12700">
            <a:noFill/>
            <a:miter lim="800000"/>
            <a:headEnd type="none" w="sm" len="sm"/>
            <a:tailEnd type="none" w="sm" len="sm"/>
          </a:ln>
        </p:spPr>
        <p:txBody>
          <a:bodyPr wrap="none" lIns="130046" tIns="65023" rIns="130046" bIns="65023">
            <a:prstTxWarp prst="textNoShape">
              <a:avLst/>
            </a:prstTxWarp>
            <a:spAutoFit/>
          </a:bodyPr>
          <a:lstStyle/>
          <a:p>
            <a:pPr eaLnBrk="0" hangingPunct="0"/>
            <a:r>
              <a:rPr lang="en-GB" sz="2300">
                <a:solidFill>
                  <a:srgbClr val="FFFFFF"/>
                </a:solidFill>
              </a:rPr>
              <a:t>ER Medic</a:t>
            </a:r>
            <a:endParaRPr lang="en-GB" sz="2300"/>
          </a:p>
        </p:txBody>
      </p:sp>
      <p:graphicFrame>
        <p:nvGraphicFramePr>
          <p:cNvPr id="41986" name="Rectangle 2"/>
          <p:cNvGraphicFramePr>
            <a:graphicFrameLocks/>
          </p:cNvGraphicFramePr>
          <p:nvPr/>
        </p:nvGraphicFramePr>
        <p:xfrm>
          <a:off x="2166938" y="1987550"/>
          <a:ext cx="8670925" cy="5778500"/>
        </p:xfrm>
        <a:graphic>
          <a:graphicData uri="http://schemas.openxmlformats.org/presentationml/2006/ole">
            <p:oleObj spid="_x0000_s41986" name="Clip" r:id="rId3" imgW="0" imgH="0" progId="">
              <p:embed/>
            </p:oleObj>
          </a:graphicData>
        </a:graphic>
      </p:graphicFrame>
      <p:grpSp>
        <p:nvGrpSpPr>
          <p:cNvPr id="23" name="Group 186"/>
          <p:cNvGrpSpPr>
            <a:grpSpLocks/>
          </p:cNvGrpSpPr>
          <p:nvPr/>
        </p:nvGrpSpPr>
        <p:grpSpPr bwMode="auto">
          <a:xfrm>
            <a:off x="9753600" y="2817813"/>
            <a:ext cx="866775" cy="433387"/>
            <a:chOff x="4320" y="1248"/>
            <a:chExt cx="384" cy="192"/>
          </a:xfrm>
        </p:grpSpPr>
        <p:sp>
          <p:nvSpPr>
            <p:cNvPr id="42381" name="Rectangle 187"/>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82" name="Line 188"/>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83" name="Line 189"/>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84" name="Line 190"/>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85" name="Line 191"/>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86" name="Line 192"/>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87" name="Rectangle 193"/>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88" name="Rectangle 194"/>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89" name="Rectangle 195"/>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90" name="Rectangle 196"/>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91" name="Rectangle 197"/>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24" name="Group 198"/>
          <p:cNvGrpSpPr>
            <a:grpSpLocks/>
          </p:cNvGrpSpPr>
          <p:nvPr/>
        </p:nvGrpSpPr>
        <p:grpSpPr bwMode="auto">
          <a:xfrm>
            <a:off x="11053763" y="2817813"/>
            <a:ext cx="866775" cy="433387"/>
            <a:chOff x="4320" y="1248"/>
            <a:chExt cx="384" cy="192"/>
          </a:xfrm>
        </p:grpSpPr>
        <p:sp>
          <p:nvSpPr>
            <p:cNvPr id="42370" name="Rectangle 199"/>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71" name="Line 200"/>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72" name="Line 201"/>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73" name="Line 202"/>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74" name="Line 203"/>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75" name="Line 204"/>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76" name="Rectangle 205"/>
            <p:cNvSpPr>
              <a:spLocks noChangeArrowheads="1"/>
            </p:cNvSpPr>
            <p:nvPr/>
          </p:nvSpPr>
          <p:spPr bwMode="auto">
            <a:xfrm>
              <a:off x="4483"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77" name="Rectangle 206"/>
            <p:cNvSpPr>
              <a:spLocks noChangeArrowheads="1"/>
            </p:cNvSpPr>
            <p:nvPr/>
          </p:nvSpPr>
          <p:spPr bwMode="auto">
            <a:xfrm>
              <a:off x="4540"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78" name="Rectangle 207"/>
            <p:cNvSpPr>
              <a:spLocks noChangeArrowheads="1"/>
            </p:cNvSpPr>
            <p:nvPr/>
          </p:nvSpPr>
          <p:spPr bwMode="auto">
            <a:xfrm>
              <a:off x="4598"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79" name="Rectangle 208"/>
            <p:cNvSpPr>
              <a:spLocks noChangeArrowheads="1"/>
            </p:cNvSpPr>
            <p:nvPr/>
          </p:nvSpPr>
          <p:spPr bwMode="auto">
            <a:xfrm>
              <a:off x="4425"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80" name="Rectangle 209"/>
            <p:cNvSpPr>
              <a:spLocks noChangeArrowheads="1"/>
            </p:cNvSpPr>
            <p:nvPr/>
          </p:nvSpPr>
          <p:spPr bwMode="auto">
            <a:xfrm>
              <a:off x="4656"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25" name="Group 210"/>
          <p:cNvGrpSpPr>
            <a:grpSpLocks/>
          </p:cNvGrpSpPr>
          <p:nvPr/>
        </p:nvGrpSpPr>
        <p:grpSpPr bwMode="auto">
          <a:xfrm>
            <a:off x="9320213" y="6935788"/>
            <a:ext cx="866775" cy="433387"/>
            <a:chOff x="4128" y="3072"/>
            <a:chExt cx="384" cy="192"/>
          </a:xfrm>
        </p:grpSpPr>
        <p:sp>
          <p:nvSpPr>
            <p:cNvPr id="42359" name="Rectangle 211"/>
            <p:cNvSpPr>
              <a:spLocks noChangeArrowheads="1"/>
            </p:cNvSpPr>
            <p:nvPr/>
          </p:nvSpPr>
          <p:spPr bwMode="auto">
            <a:xfrm>
              <a:off x="4128" y="3072"/>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60" name="Line 212"/>
            <p:cNvSpPr>
              <a:spLocks noChangeShapeType="1"/>
            </p:cNvSpPr>
            <p:nvPr/>
          </p:nvSpPr>
          <p:spPr bwMode="auto">
            <a:xfrm>
              <a:off x="4128" y="313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61" name="Line 213"/>
            <p:cNvSpPr>
              <a:spLocks noChangeShapeType="1"/>
            </p:cNvSpPr>
            <p:nvPr/>
          </p:nvSpPr>
          <p:spPr bwMode="auto">
            <a:xfrm>
              <a:off x="4128" y="320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62" name="Line 214"/>
            <p:cNvSpPr>
              <a:spLocks noChangeShapeType="1"/>
            </p:cNvSpPr>
            <p:nvPr/>
          </p:nvSpPr>
          <p:spPr bwMode="auto">
            <a:xfrm>
              <a:off x="4128" y="3264"/>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63" name="Line 215"/>
            <p:cNvSpPr>
              <a:spLocks noChangeShapeType="1"/>
            </p:cNvSpPr>
            <p:nvPr/>
          </p:nvSpPr>
          <p:spPr bwMode="auto">
            <a:xfrm>
              <a:off x="4128" y="307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64" name="Line 216"/>
            <p:cNvSpPr>
              <a:spLocks noChangeShapeType="1"/>
            </p:cNvSpPr>
            <p:nvPr/>
          </p:nvSpPr>
          <p:spPr bwMode="auto">
            <a:xfrm>
              <a:off x="4224" y="3072"/>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65" name="Rectangle 217"/>
            <p:cNvSpPr>
              <a:spLocks noChangeArrowheads="1"/>
            </p:cNvSpPr>
            <p:nvPr/>
          </p:nvSpPr>
          <p:spPr bwMode="auto">
            <a:xfrm>
              <a:off x="4291"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66" name="Rectangle 218"/>
            <p:cNvSpPr>
              <a:spLocks noChangeArrowheads="1"/>
            </p:cNvSpPr>
            <p:nvPr/>
          </p:nvSpPr>
          <p:spPr bwMode="auto">
            <a:xfrm>
              <a:off x="4348"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67" name="Rectangle 219"/>
            <p:cNvSpPr>
              <a:spLocks noChangeArrowheads="1"/>
            </p:cNvSpPr>
            <p:nvPr/>
          </p:nvSpPr>
          <p:spPr bwMode="auto">
            <a:xfrm>
              <a:off x="4406"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68" name="Rectangle 220"/>
            <p:cNvSpPr>
              <a:spLocks noChangeArrowheads="1"/>
            </p:cNvSpPr>
            <p:nvPr/>
          </p:nvSpPr>
          <p:spPr bwMode="auto">
            <a:xfrm>
              <a:off x="4233"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69" name="Rectangle 221"/>
            <p:cNvSpPr>
              <a:spLocks noChangeArrowheads="1"/>
            </p:cNvSpPr>
            <p:nvPr/>
          </p:nvSpPr>
          <p:spPr bwMode="auto">
            <a:xfrm>
              <a:off x="4464"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26" name="Group 222"/>
          <p:cNvGrpSpPr>
            <a:grpSpLocks/>
          </p:cNvGrpSpPr>
          <p:nvPr/>
        </p:nvGrpSpPr>
        <p:grpSpPr bwMode="auto">
          <a:xfrm>
            <a:off x="10186988" y="6935788"/>
            <a:ext cx="866775" cy="433387"/>
            <a:chOff x="4512" y="3072"/>
            <a:chExt cx="384" cy="192"/>
          </a:xfrm>
        </p:grpSpPr>
        <p:sp>
          <p:nvSpPr>
            <p:cNvPr id="42348" name="Rectangle 223"/>
            <p:cNvSpPr>
              <a:spLocks noChangeArrowheads="1"/>
            </p:cNvSpPr>
            <p:nvPr/>
          </p:nvSpPr>
          <p:spPr bwMode="auto">
            <a:xfrm>
              <a:off x="4512" y="3072"/>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49" name="Line 224"/>
            <p:cNvSpPr>
              <a:spLocks noChangeShapeType="1"/>
            </p:cNvSpPr>
            <p:nvPr/>
          </p:nvSpPr>
          <p:spPr bwMode="auto">
            <a:xfrm>
              <a:off x="4512" y="313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50" name="Line 225"/>
            <p:cNvSpPr>
              <a:spLocks noChangeShapeType="1"/>
            </p:cNvSpPr>
            <p:nvPr/>
          </p:nvSpPr>
          <p:spPr bwMode="auto">
            <a:xfrm>
              <a:off x="4512" y="320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51" name="Line 226"/>
            <p:cNvSpPr>
              <a:spLocks noChangeShapeType="1"/>
            </p:cNvSpPr>
            <p:nvPr/>
          </p:nvSpPr>
          <p:spPr bwMode="auto">
            <a:xfrm>
              <a:off x="4512" y="3264"/>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52" name="Line 227"/>
            <p:cNvSpPr>
              <a:spLocks noChangeShapeType="1"/>
            </p:cNvSpPr>
            <p:nvPr/>
          </p:nvSpPr>
          <p:spPr bwMode="auto">
            <a:xfrm>
              <a:off x="4512" y="307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53" name="Line 228"/>
            <p:cNvSpPr>
              <a:spLocks noChangeShapeType="1"/>
            </p:cNvSpPr>
            <p:nvPr/>
          </p:nvSpPr>
          <p:spPr bwMode="auto">
            <a:xfrm>
              <a:off x="4608" y="3072"/>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54" name="Rectangle 229"/>
            <p:cNvSpPr>
              <a:spLocks noChangeArrowheads="1"/>
            </p:cNvSpPr>
            <p:nvPr/>
          </p:nvSpPr>
          <p:spPr bwMode="auto">
            <a:xfrm>
              <a:off x="4675"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55" name="Rectangle 230"/>
            <p:cNvSpPr>
              <a:spLocks noChangeArrowheads="1"/>
            </p:cNvSpPr>
            <p:nvPr/>
          </p:nvSpPr>
          <p:spPr bwMode="auto">
            <a:xfrm>
              <a:off x="4732"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56" name="Rectangle 231"/>
            <p:cNvSpPr>
              <a:spLocks noChangeArrowheads="1"/>
            </p:cNvSpPr>
            <p:nvPr/>
          </p:nvSpPr>
          <p:spPr bwMode="auto">
            <a:xfrm>
              <a:off x="4790"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57" name="Rectangle 232"/>
            <p:cNvSpPr>
              <a:spLocks noChangeArrowheads="1"/>
            </p:cNvSpPr>
            <p:nvPr/>
          </p:nvSpPr>
          <p:spPr bwMode="auto">
            <a:xfrm>
              <a:off x="4617"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58" name="Rectangle 233"/>
            <p:cNvSpPr>
              <a:spLocks noChangeArrowheads="1"/>
            </p:cNvSpPr>
            <p:nvPr/>
          </p:nvSpPr>
          <p:spPr bwMode="auto">
            <a:xfrm>
              <a:off x="4848" y="3144"/>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sp>
        <p:nvSpPr>
          <p:cNvPr id="320746" name="Line 234"/>
          <p:cNvSpPr>
            <a:spLocks noChangeShapeType="1"/>
          </p:cNvSpPr>
          <p:nvPr/>
        </p:nvSpPr>
        <p:spPr bwMode="auto">
          <a:xfrm>
            <a:off x="3983038" y="2474913"/>
            <a:ext cx="5553075" cy="668337"/>
          </a:xfrm>
          <a:prstGeom prst="line">
            <a:avLst/>
          </a:prstGeom>
          <a:noFill/>
          <a:ln w="28575">
            <a:solidFill>
              <a:schemeClr val="accent1"/>
            </a:solidFill>
            <a:round/>
            <a:headEnd type="none" w="sm" len="sm"/>
            <a:tailEnd type="triangle" w="med" len="med"/>
          </a:ln>
        </p:spPr>
        <p:txBody>
          <a:bodyPr wrap="none" lIns="130046" tIns="65023" rIns="130046" bIns="65023" anchor="ctr">
            <a:prstTxWarp prst="textNoShape">
              <a:avLst/>
            </a:prstTxWarp>
          </a:bodyPr>
          <a:lstStyle/>
          <a:p>
            <a:endParaRPr lang="en-US"/>
          </a:p>
        </p:txBody>
      </p:sp>
      <p:grpSp>
        <p:nvGrpSpPr>
          <p:cNvPr id="27" name="Group 235"/>
          <p:cNvGrpSpPr>
            <a:grpSpLocks/>
          </p:cNvGrpSpPr>
          <p:nvPr/>
        </p:nvGrpSpPr>
        <p:grpSpPr bwMode="auto">
          <a:xfrm>
            <a:off x="9753600" y="7477125"/>
            <a:ext cx="866775" cy="433388"/>
            <a:chOff x="4320" y="1248"/>
            <a:chExt cx="384" cy="192"/>
          </a:xfrm>
        </p:grpSpPr>
        <p:sp>
          <p:nvSpPr>
            <p:cNvPr id="42337" name="Rectangle 236"/>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38" name="Line 237"/>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39" name="Line 238"/>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40" name="Line 239"/>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41" name="Line 240"/>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42" name="Line 241"/>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43" name="Rectangle 242"/>
            <p:cNvSpPr>
              <a:spLocks noChangeArrowheads="1"/>
            </p:cNvSpPr>
            <p:nvPr/>
          </p:nvSpPr>
          <p:spPr bwMode="auto">
            <a:xfrm>
              <a:off x="4483"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44" name="Rectangle 243"/>
            <p:cNvSpPr>
              <a:spLocks noChangeArrowheads="1"/>
            </p:cNvSpPr>
            <p:nvPr/>
          </p:nvSpPr>
          <p:spPr bwMode="auto">
            <a:xfrm>
              <a:off x="4540"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45" name="Rectangle 244"/>
            <p:cNvSpPr>
              <a:spLocks noChangeArrowheads="1"/>
            </p:cNvSpPr>
            <p:nvPr/>
          </p:nvSpPr>
          <p:spPr bwMode="auto">
            <a:xfrm>
              <a:off x="4598"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46" name="Rectangle 245"/>
            <p:cNvSpPr>
              <a:spLocks noChangeArrowheads="1"/>
            </p:cNvSpPr>
            <p:nvPr/>
          </p:nvSpPr>
          <p:spPr bwMode="auto">
            <a:xfrm>
              <a:off x="4425"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47" name="Rectangle 246"/>
            <p:cNvSpPr>
              <a:spLocks noChangeArrowheads="1"/>
            </p:cNvSpPr>
            <p:nvPr/>
          </p:nvSpPr>
          <p:spPr bwMode="auto">
            <a:xfrm>
              <a:off x="4656"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28" name="Group 247"/>
          <p:cNvGrpSpPr>
            <a:grpSpLocks/>
          </p:cNvGrpSpPr>
          <p:nvPr/>
        </p:nvGrpSpPr>
        <p:grpSpPr bwMode="auto">
          <a:xfrm>
            <a:off x="9320213" y="8020050"/>
            <a:ext cx="866775" cy="433388"/>
            <a:chOff x="4320" y="1248"/>
            <a:chExt cx="384" cy="192"/>
          </a:xfrm>
        </p:grpSpPr>
        <p:sp>
          <p:nvSpPr>
            <p:cNvPr id="42326" name="Rectangle 248"/>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27" name="Line 249"/>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28" name="Line 250"/>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29" name="Line 251"/>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30" name="Line 252"/>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31" name="Line 253"/>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32" name="Rectangle 254"/>
            <p:cNvSpPr>
              <a:spLocks noChangeArrowheads="1"/>
            </p:cNvSpPr>
            <p:nvPr/>
          </p:nvSpPr>
          <p:spPr bwMode="auto">
            <a:xfrm>
              <a:off x="4483"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33" name="Rectangle 255"/>
            <p:cNvSpPr>
              <a:spLocks noChangeArrowheads="1"/>
            </p:cNvSpPr>
            <p:nvPr/>
          </p:nvSpPr>
          <p:spPr bwMode="auto">
            <a:xfrm>
              <a:off x="4540"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34" name="Rectangle 256"/>
            <p:cNvSpPr>
              <a:spLocks noChangeArrowheads="1"/>
            </p:cNvSpPr>
            <p:nvPr/>
          </p:nvSpPr>
          <p:spPr bwMode="auto">
            <a:xfrm>
              <a:off x="4598"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35" name="Rectangle 257"/>
            <p:cNvSpPr>
              <a:spLocks noChangeArrowheads="1"/>
            </p:cNvSpPr>
            <p:nvPr/>
          </p:nvSpPr>
          <p:spPr bwMode="auto">
            <a:xfrm>
              <a:off x="4425"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36" name="Rectangle 258"/>
            <p:cNvSpPr>
              <a:spLocks noChangeArrowheads="1"/>
            </p:cNvSpPr>
            <p:nvPr/>
          </p:nvSpPr>
          <p:spPr bwMode="auto">
            <a:xfrm>
              <a:off x="4656"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29" name="Group 259"/>
          <p:cNvGrpSpPr>
            <a:grpSpLocks/>
          </p:cNvGrpSpPr>
          <p:nvPr/>
        </p:nvGrpSpPr>
        <p:grpSpPr bwMode="auto">
          <a:xfrm>
            <a:off x="11161713" y="8020050"/>
            <a:ext cx="868362" cy="433388"/>
            <a:chOff x="4320" y="1248"/>
            <a:chExt cx="384" cy="192"/>
          </a:xfrm>
        </p:grpSpPr>
        <p:sp>
          <p:nvSpPr>
            <p:cNvPr id="42315" name="Rectangle 260"/>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16" name="Line 261"/>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17" name="Line 262"/>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18" name="Line 263"/>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19" name="Line 264"/>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20" name="Line 265"/>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21" name="Rectangle 266"/>
            <p:cNvSpPr>
              <a:spLocks noChangeArrowheads="1"/>
            </p:cNvSpPr>
            <p:nvPr/>
          </p:nvSpPr>
          <p:spPr bwMode="auto">
            <a:xfrm>
              <a:off x="4483"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22" name="Rectangle 267"/>
            <p:cNvSpPr>
              <a:spLocks noChangeArrowheads="1"/>
            </p:cNvSpPr>
            <p:nvPr/>
          </p:nvSpPr>
          <p:spPr bwMode="auto">
            <a:xfrm>
              <a:off x="4540"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23" name="Rectangle 268"/>
            <p:cNvSpPr>
              <a:spLocks noChangeArrowheads="1"/>
            </p:cNvSpPr>
            <p:nvPr/>
          </p:nvSpPr>
          <p:spPr bwMode="auto">
            <a:xfrm>
              <a:off x="4598"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24" name="Rectangle 269"/>
            <p:cNvSpPr>
              <a:spLocks noChangeArrowheads="1"/>
            </p:cNvSpPr>
            <p:nvPr/>
          </p:nvSpPr>
          <p:spPr bwMode="auto">
            <a:xfrm>
              <a:off x="4425"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25" name="Rectangle 270"/>
            <p:cNvSpPr>
              <a:spLocks noChangeArrowheads="1"/>
            </p:cNvSpPr>
            <p:nvPr/>
          </p:nvSpPr>
          <p:spPr bwMode="auto">
            <a:xfrm>
              <a:off x="4656"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30" name="Group 271"/>
          <p:cNvGrpSpPr>
            <a:grpSpLocks/>
          </p:cNvGrpSpPr>
          <p:nvPr/>
        </p:nvGrpSpPr>
        <p:grpSpPr bwMode="auto">
          <a:xfrm>
            <a:off x="10186988" y="8020050"/>
            <a:ext cx="866775" cy="433388"/>
            <a:chOff x="4320" y="1248"/>
            <a:chExt cx="384" cy="192"/>
          </a:xfrm>
        </p:grpSpPr>
        <p:sp>
          <p:nvSpPr>
            <p:cNvPr id="42304" name="Rectangle 272"/>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05" name="Line 273"/>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06" name="Line 274"/>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07" name="Line 275"/>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08" name="Line 276"/>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09" name="Line 277"/>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310" name="Rectangle 278"/>
            <p:cNvSpPr>
              <a:spLocks noChangeArrowheads="1"/>
            </p:cNvSpPr>
            <p:nvPr/>
          </p:nvSpPr>
          <p:spPr bwMode="auto">
            <a:xfrm>
              <a:off x="4483"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11" name="Rectangle 279"/>
            <p:cNvSpPr>
              <a:spLocks noChangeArrowheads="1"/>
            </p:cNvSpPr>
            <p:nvPr/>
          </p:nvSpPr>
          <p:spPr bwMode="auto">
            <a:xfrm>
              <a:off x="4540"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12" name="Rectangle 280"/>
            <p:cNvSpPr>
              <a:spLocks noChangeArrowheads="1"/>
            </p:cNvSpPr>
            <p:nvPr/>
          </p:nvSpPr>
          <p:spPr bwMode="auto">
            <a:xfrm>
              <a:off x="4598"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13" name="Rectangle 281"/>
            <p:cNvSpPr>
              <a:spLocks noChangeArrowheads="1"/>
            </p:cNvSpPr>
            <p:nvPr/>
          </p:nvSpPr>
          <p:spPr bwMode="auto">
            <a:xfrm>
              <a:off x="4425"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14" name="Rectangle 282"/>
            <p:cNvSpPr>
              <a:spLocks noChangeArrowheads="1"/>
            </p:cNvSpPr>
            <p:nvPr/>
          </p:nvSpPr>
          <p:spPr bwMode="auto">
            <a:xfrm>
              <a:off x="4656"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31" name="Group 283"/>
          <p:cNvGrpSpPr>
            <a:grpSpLocks/>
          </p:cNvGrpSpPr>
          <p:nvPr/>
        </p:nvGrpSpPr>
        <p:grpSpPr bwMode="auto">
          <a:xfrm>
            <a:off x="9753600" y="8561388"/>
            <a:ext cx="866775" cy="433387"/>
            <a:chOff x="4320" y="1248"/>
            <a:chExt cx="384" cy="192"/>
          </a:xfrm>
        </p:grpSpPr>
        <p:sp>
          <p:nvSpPr>
            <p:cNvPr id="42293" name="Rectangle 284"/>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94" name="Line 285"/>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95" name="Line 286"/>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96" name="Line 287"/>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97" name="Line 288"/>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98" name="Line 289"/>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99" name="Rectangle 290"/>
            <p:cNvSpPr>
              <a:spLocks noChangeArrowheads="1"/>
            </p:cNvSpPr>
            <p:nvPr/>
          </p:nvSpPr>
          <p:spPr bwMode="auto">
            <a:xfrm>
              <a:off x="4483"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00" name="Rectangle 291"/>
            <p:cNvSpPr>
              <a:spLocks noChangeArrowheads="1"/>
            </p:cNvSpPr>
            <p:nvPr/>
          </p:nvSpPr>
          <p:spPr bwMode="auto">
            <a:xfrm>
              <a:off x="4540"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01" name="Rectangle 292"/>
            <p:cNvSpPr>
              <a:spLocks noChangeArrowheads="1"/>
            </p:cNvSpPr>
            <p:nvPr/>
          </p:nvSpPr>
          <p:spPr bwMode="auto">
            <a:xfrm>
              <a:off x="4598"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02" name="Rectangle 293"/>
            <p:cNvSpPr>
              <a:spLocks noChangeArrowheads="1"/>
            </p:cNvSpPr>
            <p:nvPr/>
          </p:nvSpPr>
          <p:spPr bwMode="auto">
            <a:xfrm>
              <a:off x="4425"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303" name="Rectangle 294"/>
            <p:cNvSpPr>
              <a:spLocks noChangeArrowheads="1"/>
            </p:cNvSpPr>
            <p:nvPr/>
          </p:nvSpPr>
          <p:spPr bwMode="auto">
            <a:xfrm>
              <a:off x="4656" y="1320"/>
              <a:ext cx="48" cy="48"/>
            </a:xfrm>
            <a:prstGeom prst="rect">
              <a:avLst/>
            </a:prstGeom>
            <a:solidFill>
              <a:srgbClr val="99CC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sp>
        <p:nvSpPr>
          <p:cNvPr id="320807" name="Line 295"/>
          <p:cNvSpPr>
            <a:spLocks noChangeShapeType="1"/>
          </p:cNvSpPr>
          <p:nvPr/>
        </p:nvSpPr>
        <p:spPr bwMode="auto">
          <a:xfrm flipV="1">
            <a:off x="5202238" y="4659313"/>
            <a:ext cx="4503737" cy="217487"/>
          </a:xfrm>
          <a:prstGeom prst="line">
            <a:avLst/>
          </a:prstGeom>
          <a:noFill/>
          <a:ln w="28575">
            <a:solidFill>
              <a:schemeClr val="accent1"/>
            </a:solidFill>
            <a:round/>
            <a:headEnd type="none" w="sm" len="sm"/>
            <a:tailEnd type="triangle" w="med" len="med"/>
          </a:ln>
        </p:spPr>
        <p:txBody>
          <a:bodyPr wrap="none" lIns="130046" tIns="65023" rIns="130046" bIns="65023" anchor="ctr">
            <a:prstTxWarp prst="textNoShape">
              <a:avLst/>
            </a:prstTxWarp>
          </a:bodyPr>
          <a:lstStyle/>
          <a:p>
            <a:endParaRPr lang="en-US"/>
          </a:p>
        </p:txBody>
      </p:sp>
      <p:sp>
        <p:nvSpPr>
          <p:cNvPr id="320808" name="Line 296"/>
          <p:cNvSpPr>
            <a:spLocks noChangeShapeType="1"/>
          </p:cNvSpPr>
          <p:nvPr/>
        </p:nvSpPr>
        <p:spPr bwMode="auto">
          <a:xfrm flipV="1">
            <a:off x="3849688" y="5497513"/>
            <a:ext cx="5475287" cy="1131887"/>
          </a:xfrm>
          <a:prstGeom prst="line">
            <a:avLst/>
          </a:prstGeom>
          <a:noFill/>
          <a:ln w="28575">
            <a:solidFill>
              <a:schemeClr val="accent1"/>
            </a:solidFill>
            <a:round/>
            <a:headEnd type="none" w="sm" len="sm"/>
            <a:tailEnd type="triangle" w="med" len="med"/>
          </a:ln>
        </p:spPr>
        <p:txBody>
          <a:bodyPr wrap="none" lIns="130046" tIns="65023" rIns="130046" bIns="65023" anchor="ctr">
            <a:prstTxWarp prst="textNoShape">
              <a:avLst/>
            </a:prstTxWarp>
          </a:bodyPr>
          <a:lstStyle/>
          <a:p>
            <a:endParaRPr lang="en-US"/>
          </a:p>
        </p:txBody>
      </p:sp>
      <p:sp>
        <p:nvSpPr>
          <p:cNvPr id="42124" name="Oval 297"/>
          <p:cNvSpPr>
            <a:spLocks noChangeArrowheads="1"/>
          </p:cNvSpPr>
          <p:nvPr/>
        </p:nvSpPr>
        <p:spPr bwMode="auto">
          <a:xfrm>
            <a:off x="2962275" y="6630988"/>
            <a:ext cx="188913" cy="190500"/>
          </a:xfrm>
          <a:prstGeom prst="ellipse">
            <a:avLst/>
          </a:prstGeom>
          <a:solidFill>
            <a:schemeClr val="accent1"/>
          </a:solidFill>
          <a:ln w="12700">
            <a:solidFill>
              <a:schemeClr val="accent1"/>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320810" name="Line 298"/>
          <p:cNvSpPr>
            <a:spLocks noChangeShapeType="1"/>
          </p:cNvSpPr>
          <p:nvPr/>
        </p:nvSpPr>
        <p:spPr bwMode="auto">
          <a:xfrm>
            <a:off x="3113088" y="6727825"/>
            <a:ext cx="4797425" cy="966788"/>
          </a:xfrm>
          <a:prstGeom prst="line">
            <a:avLst/>
          </a:prstGeom>
          <a:noFill/>
          <a:ln w="28575">
            <a:solidFill>
              <a:schemeClr val="accent1"/>
            </a:solidFill>
            <a:round/>
            <a:headEnd type="none" w="sm" len="sm"/>
            <a:tailEnd type="triangle" w="med" len="med"/>
          </a:ln>
        </p:spPr>
        <p:txBody>
          <a:bodyPr wrap="none" lIns="130046" tIns="65023" rIns="130046" bIns="65023" anchor="ctr">
            <a:prstTxWarp prst="textNoShape">
              <a:avLst/>
            </a:prstTxWarp>
          </a:bodyPr>
          <a:lstStyle/>
          <a:p>
            <a:endParaRPr lang="en-US"/>
          </a:p>
        </p:txBody>
      </p:sp>
      <p:grpSp>
        <p:nvGrpSpPr>
          <p:cNvPr id="41984" name="Group 299"/>
          <p:cNvGrpSpPr>
            <a:grpSpLocks/>
          </p:cNvGrpSpPr>
          <p:nvPr/>
        </p:nvGrpSpPr>
        <p:grpSpPr bwMode="auto">
          <a:xfrm>
            <a:off x="11053763" y="2817813"/>
            <a:ext cx="866775" cy="433387"/>
            <a:chOff x="4320" y="1248"/>
            <a:chExt cx="384" cy="192"/>
          </a:xfrm>
        </p:grpSpPr>
        <p:sp>
          <p:nvSpPr>
            <p:cNvPr id="42282" name="Rectangle 300"/>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83" name="Line 301"/>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84" name="Line 302"/>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85" name="Line 303"/>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86" name="Line 304"/>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87" name="Line 305"/>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88" name="Rectangle 306"/>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89" name="Rectangle 307"/>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90" name="Rectangle 308"/>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91" name="Rectangle 309"/>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92" name="Rectangle 310"/>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41985" name="Group 311"/>
          <p:cNvGrpSpPr>
            <a:grpSpLocks/>
          </p:cNvGrpSpPr>
          <p:nvPr/>
        </p:nvGrpSpPr>
        <p:grpSpPr bwMode="auto">
          <a:xfrm>
            <a:off x="9753600" y="2817813"/>
            <a:ext cx="2166938" cy="433387"/>
            <a:chOff x="4320" y="1248"/>
            <a:chExt cx="960" cy="192"/>
          </a:xfrm>
        </p:grpSpPr>
        <p:grpSp>
          <p:nvGrpSpPr>
            <p:cNvPr id="42258" name="Group 312"/>
            <p:cNvGrpSpPr>
              <a:grpSpLocks/>
            </p:cNvGrpSpPr>
            <p:nvPr/>
          </p:nvGrpSpPr>
          <p:grpSpPr bwMode="auto">
            <a:xfrm>
              <a:off x="4320" y="1248"/>
              <a:ext cx="384" cy="192"/>
              <a:chOff x="4320" y="1248"/>
              <a:chExt cx="384" cy="192"/>
            </a:xfrm>
          </p:grpSpPr>
          <p:sp>
            <p:nvSpPr>
              <p:cNvPr id="42271" name="Rectangle 313"/>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72" name="Line 314"/>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73" name="Line 315"/>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74" name="Line 316"/>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75" name="Line 317"/>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76" name="Line 318"/>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77" name="Rectangle 319"/>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78" name="Rectangle 320"/>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79" name="Rectangle 321"/>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80" name="Rectangle 322"/>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81" name="Rectangle 323"/>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42259" name="Group 324"/>
            <p:cNvGrpSpPr>
              <a:grpSpLocks/>
            </p:cNvGrpSpPr>
            <p:nvPr/>
          </p:nvGrpSpPr>
          <p:grpSpPr bwMode="auto">
            <a:xfrm>
              <a:off x="4896" y="1248"/>
              <a:ext cx="384" cy="192"/>
              <a:chOff x="4320" y="1248"/>
              <a:chExt cx="384" cy="192"/>
            </a:xfrm>
          </p:grpSpPr>
          <p:sp>
            <p:nvSpPr>
              <p:cNvPr id="42260" name="Rectangle 325"/>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61" name="Line 326"/>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62" name="Line 327"/>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63" name="Line 328"/>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64" name="Line 329"/>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65" name="Line 330"/>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66" name="Rectangle 331"/>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67" name="Rectangle 332"/>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68" name="Rectangle 333"/>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69" name="Rectangle 334"/>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70" name="Rectangle 335"/>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grpSp>
        <p:nvGrpSpPr>
          <p:cNvPr id="3" name="Group 336"/>
          <p:cNvGrpSpPr>
            <a:grpSpLocks/>
          </p:cNvGrpSpPr>
          <p:nvPr/>
        </p:nvGrpSpPr>
        <p:grpSpPr bwMode="auto">
          <a:xfrm>
            <a:off x="9952038" y="4460875"/>
            <a:ext cx="866775" cy="433388"/>
            <a:chOff x="4320" y="1248"/>
            <a:chExt cx="384" cy="192"/>
          </a:xfrm>
        </p:grpSpPr>
        <p:sp>
          <p:nvSpPr>
            <p:cNvPr id="42247" name="Rectangle 337"/>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48" name="Line 338"/>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49" name="Line 339"/>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50" name="Line 340"/>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51" name="Line 341"/>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52" name="Line 342"/>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53" name="Rectangle 343"/>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54" name="Rectangle 344"/>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55" name="Rectangle 345"/>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56" name="Rectangle 346"/>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57" name="Rectangle 347"/>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320960" name="Group 348"/>
          <p:cNvGrpSpPr>
            <a:grpSpLocks/>
          </p:cNvGrpSpPr>
          <p:nvPr/>
        </p:nvGrpSpPr>
        <p:grpSpPr bwMode="auto">
          <a:xfrm>
            <a:off x="9920288" y="4475163"/>
            <a:ext cx="866775" cy="433387"/>
            <a:chOff x="4320" y="1248"/>
            <a:chExt cx="384" cy="192"/>
          </a:xfrm>
        </p:grpSpPr>
        <p:sp>
          <p:nvSpPr>
            <p:cNvPr id="42236" name="Rectangle 349"/>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37" name="Line 350"/>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38" name="Line 351"/>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39" name="Line 352"/>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40" name="Line 353"/>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41" name="Line 354"/>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42" name="Rectangle 355"/>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43" name="Rectangle 356"/>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44" name="Rectangle 357"/>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45" name="Rectangle 358"/>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46" name="Rectangle 359"/>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320961" name="Group 360"/>
          <p:cNvGrpSpPr>
            <a:grpSpLocks/>
          </p:cNvGrpSpPr>
          <p:nvPr/>
        </p:nvGrpSpPr>
        <p:grpSpPr bwMode="auto">
          <a:xfrm>
            <a:off x="9536113" y="5202238"/>
            <a:ext cx="2709862" cy="433387"/>
            <a:chOff x="4224" y="2352"/>
            <a:chExt cx="1200" cy="192"/>
          </a:xfrm>
        </p:grpSpPr>
        <p:grpSp>
          <p:nvGrpSpPr>
            <p:cNvPr id="42200" name="Group 361"/>
            <p:cNvGrpSpPr>
              <a:grpSpLocks/>
            </p:cNvGrpSpPr>
            <p:nvPr/>
          </p:nvGrpSpPr>
          <p:grpSpPr bwMode="auto">
            <a:xfrm>
              <a:off x="4224" y="2352"/>
              <a:ext cx="384" cy="192"/>
              <a:chOff x="4320" y="1248"/>
              <a:chExt cx="384" cy="192"/>
            </a:xfrm>
          </p:grpSpPr>
          <p:sp>
            <p:nvSpPr>
              <p:cNvPr id="42225" name="Rectangle 362"/>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26" name="Line 363"/>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27" name="Line 364"/>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28" name="Line 365"/>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29" name="Line 366"/>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30" name="Line 367"/>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31" name="Rectangle 368"/>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32" name="Rectangle 369"/>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33" name="Rectangle 370"/>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34" name="Rectangle 371"/>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35" name="Rectangle 372"/>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42201" name="Group 373"/>
            <p:cNvGrpSpPr>
              <a:grpSpLocks/>
            </p:cNvGrpSpPr>
            <p:nvPr/>
          </p:nvGrpSpPr>
          <p:grpSpPr bwMode="auto">
            <a:xfrm>
              <a:off x="4608" y="2352"/>
              <a:ext cx="384" cy="192"/>
              <a:chOff x="4320" y="1248"/>
              <a:chExt cx="384" cy="192"/>
            </a:xfrm>
          </p:grpSpPr>
          <p:sp>
            <p:nvSpPr>
              <p:cNvPr id="42214" name="Rectangle 374"/>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15" name="Line 375"/>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16" name="Line 376"/>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17" name="Line 377"/>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18" name="Line 378"/>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19" name="Line 379"/>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20" name="Rectangle 380"/>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21" name="Rectangle 381"/>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22" name="Rectangle 382"/>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23" name="Rectangle 383"/>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24" name="Rectangle 384"/>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42202" name="Group 385"/>
            <p:cNvGrpSpPr>
              <a:grpSpLocks/>
            </p:cNvGrpSpPr>
            <p:nvPr/>
          </p:nvGrpSpPr>
          <p:grpSpPr bwMode="auto">
            <a:xfrm>
              <a:off x="5040" y="2352"/>
              <a:ext cx="384" cy="192"/>
              <a:chOff x="4320" y="1248"/>
              <a:chExt cx="384" cy="192"/>
            </a:xfrm>
          </p:grpSpPr>
          <p:sp>
            <p:nvSpPr>
              <p:cNvPr id="42203" name="Rectangle 386"/>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04" name="Line 387"/>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05" name="Line 388"/>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06" name="Line 389"/>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07" name="Line 390"/>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08" name="Line 391"/>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209" name="Rectangle 392"/>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10" name="Rectangle 393"/>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11" name="Rectangle 394"/>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12" name="Rectangle 395"/>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213" name="Rectangle 396"/>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grpSp>
        <p:nvGrpSpPr>
          <p:cNvPr id="320965" name="Group 397"/>
          <p:cNvGrpSpPr>
            <a:grpSpLocks/>
          </p:cNvGrpSpPr>
          <p:nvPr/>
        </p:nvGrpSpPr>
        <p:grpSpPr bwMode="auto">
          <a:xfrm>
            <a:off x="9536113" y="5202238"/>
            <a:ext cx="2709862" cy="433387"/>
            <a:chOff x="4224" y="2352"/>
            <a:chExt cx="1200" cy="192"/>
          </a:xfrm>
        </p:grpSpPr>
        <p:grpSp>
          <p:nvGrpSpPr>
            <p:cNvPr id="42164" name="Group 398"/>
            <p:cNvGrpSpPr>
              <a:grpSpLocks/>
            </p:cNvGrpSpPr>
            <p:nvPr/>
          </p:nvGrpSpPr>
          <p:grpSpPr bwMode="auto">
            <a:xfrm>
              <a:off x="4224" y="2352"/>
              <a:ext cx="384" cy="192"/>
              <a:chOff x="4320" y="1248"/>
              <a:chExt cx="384" cy="192"/>
            </a:xfrm>
          </p:grpSpPr>
          <p:sp>
            <p:nvSpPr>
              <p:cNvPr id="42189" name="Rectangle 399"/>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90" name="Line 400"/>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91" name="Line 401"/>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92" name="Line 402"/>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93" name="Line 403"/>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94" name="Line 404"/>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95" name="Rectangle 405"/>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96" name="Rectangle 406"/>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97" name="Rectangle 407"/>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98" name="Rectangle 408"/>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99" name="Rectangle 409"/>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42165" name="Group 410"/>
            <p:cNvGrpSpPr>
              <a:grpSpLocks/>
            </p:cNvGrpSpPr>
            <p:nvPr/>
          </p:nvGrpSpPr>
          <p:grpSpPr bwMode="auto">
            <a:xfrm>
              <a:off x="4608" y="2352"/>
              <a:ext cx="384" cy="192"/>
              <a:chOff x="4320" y="1248"/>
              <a:chExt cx="384" cy="192"/>
            </a:xfrm>
          </p:grpSpPr>
          <p:sp>
            <p:nvSpPr>
              <p:cNvPr id="42178" name="Rectangle 411"/>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79" name="Line 412"/>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80" name="Line 413"/>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81" name="Line 414"/>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82" name="Line 415"/>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83" name="Line 416"/>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84" name="Rectangle 417"/>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85" name="Rectangle 418"/>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86" name="Rectangle 419"/>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87" name="Rectangle 420"/>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88" name="Rectangle 421"/>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42166" name="Group 422"/>
            <p:cNvGrpSpPr>
              <a:grpSpLocks/>
            </p:cNvGrpSpPr>
            <p:nvPr/>
          </p:nvGrpSpPr>
          <p:grpSpPr bwMode="auto">
            <a:xfrm>
              <a:off x="5040" y="2352"/>
              <a:ext cx="384" cy="192"/>
              <a:chOff x="4320" y="1248"/>
              <a:chExt cx="384" cy="192"/>
            </a:xfrm>
          </p:grpSpPr>
          <p:sp>
            <p:nvSpPr>
              <p:cNvPr id="42167" name="Rectangle 423"/>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68" name="Line 424"/>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69" name="Line 425"/>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70" name="Line 426"/>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71" name="Line 427"/>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72" name="Line 428"/>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73" name="Rectangle 429"/>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74" name="Rectangle 430"/>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75" name="Rectangle 431"/>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76" name="Rectangle 432"/>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77" name="Rectangle 433"/>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grpSp>
        <p:nvGrpSpPr>
          <p:cNvPr id="320969" name="Group 434"/>
          <p:cNvGrpSpPr>
            <a:grpSpLocks/>
          </p:cNvGrpSpPr>
          <p:nvPr/>
        </p:nvGrpSpPr>
        <p:grpSpPr bwMode="auto">
          <a:xfrm>
            <a:off x="7910513" y="7477125"/>
            <a:ext cx="868362" cy="433388"/>
            <a:chOff x="4320" y="1248"/>
            <a:chExt cx="384" cy="192"/>
          </a:xfrm>
        </p:grpSpPr>
        <p:sp>
          <p:nvSpPr>
            <p:cNvPr id="42153" name="Rectangle 435"/>
            <p:cNvSpPr>
              <a:spLocks noChangeArrowheads="1"/>
            </p:cNvSpPr>
            <p:nvPr/>
          </p:nvSpPr>
          <p:spPr bwMode="auto">
            <a:xfrm>
              <a:off x="4320" y="1248"/>
              <a:ext cx="384" cy="192"/>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54" name="Line 436"/>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55" name="Line 437"/>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56" name="Line 438"/>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57" name="Line 439"/>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58" name="Line 440"/>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59" name="Rectangle 441"/>
            <p:cNvSpPr>
              <a:spLocks noChangeArrowheads="1"/>
            </p:cNvSpPr>
            <p:nvPr/>
          </p:nvSpPr>
          <p:spPr bwMode="auto">
            <a:xfrm>
              <a:off x="4483"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60" name="Rectangle 442"/>
            <p:cNvSpPr>
              <a:spLocks noChangeArrowheads="1"/>
            </p:cNvSpPr>
            <p:nvPr/>
          </p:nvSpPr>
          <p:spPr bwMode="auto">
            <a:xfrm>
              <a:off x="4540"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61" name="Rectangle 443"/>
            <p:cNvSpPr>
              <a:spLocks noChangeArrowheads="1"/>
            </p:cNvSpPr>
            <p:nvPr/>
          </p:nvSpPr>
          <p:spPr bwMode="auto">
            <a:xfrm>
              <a:off x="4598"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62" name="Rectangle 444"/>
            <p:cNvSpPr>
              <a:spLocks noChangeArrowheads="1"/>
            </p:cNvSpPr>
            <p:nvPr/>
          </p:nvSpPr>
          <p:spPr bwMode="auto">
            <a:xfrm>
              <a:off x="4425"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63" name="Rectangle 445"/>
            <p:cNvSpPr>
              <a:spLocks noChangeArrowheads="1"/>
            </p:cNvSpPr>
            <p:nvPr/>
          </p:nvSpPr>
          <p:spPr bwMode="auto">
            <a:xfrm>
              <a:off x="4656" y="1320"/>
              <a:ext cx="48" cy="48"/>
            </a:xfrm>
            <a:prstGeom prst="rect">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grpSp>
        <p:nvGrpSpPr>
          <p:cNvPr id="320974" name="Group 446"/>
          <p:cNvGrpSpPr>
            <a:grpSpLocks/>
          </p:cNvGrpSpPr>
          <p:nvPr/>
        </p:nvGrpSpPr>
        <p:grpSpPr bwMode="auto">
          <a:xfrm>
            <a:off x="7910513" y="7477125"/>
            <a:ext cx="868362" cy="433388"/>
            <a:chOff x="4320" y="1248"/>
            <a:chExt cx="384" cy="192"/>
          </a:xfrm>
        </p:grpSpPr>
        <p:sp>
          <p:nvSpPr>
            <p:cNvPr id="42142" name="Rectangle 447"/>
            <p:cNvSpPr>
              <a:spLocks noChangeArrowheads="1"/>
            </p:cNvSpPr>
            <p:nvPr/>
          </p:nvSpPr>
          <p:spPr bwMode="auto">
            <a:xfrm>
              <a:off x="4320" y="1248"/>
              <a:ext cx="384" cy="192"/>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43" name="Line 448"/>
            <p:cNvSpPr>
              <a:spLocks noChangeShapeType="1"/>
            </p:cNvSpPr>
            <p:nvPr/>
          </p:nvSpPr>
          <p:spPr bwMode="auto">
            <a:xfrm>
              <a:off x="4320" y="1312"/>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44" name="Line 449"/>
            <p:cNvSpPr>
              <a:spLocks noChangeShapeType="1"/>
            </p:cNvSpPr>
            <p:nvPr/>
          </p:nvSpPr>
          <p:spPr bwMode="auto">
            <a:xfrm>
              <a:off x="4320" y="1376"/>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45" name="Line 450"/>
            <p:cNvSpPr>
              <a:spLocks noChangeShapeType="1"/>
            </p:cNvSpPr>
            <p:nvPr/>
          </p:nvSpPr>
          <p:spPr bwMode="auto">
            <a:xfrm>
              <a:off x="4320" y="1440"/>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46" name="Line 451"/>
            <p:cNvSpPr>
              <a:spLocks noChangeShapeType="1"/>
            </p:cNvSpPr>
            <p:nvPr/>
          </p:nvSpPr>
          <p:spPr bwMode="auto">
            <a:xfrm>
              <a:off x="4320" y="1248"/>
              <a:ext cx="384"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47" name="Line 452"/>
            <p:cNvSpPr>
              <a:spLocks noChangeShapeType="1"/>
            </p:cNvSpPr>
            <p:nvPr/>
          </p:nvSpPr>
          <p:spPr bwMode="auto">
            <a:xfrm>
              <a:off x="4416" y="1248"/>
              <a:ext cx="0" cy="192"/>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42148" name="Rectangle 453"/>
            <p:cNvSpPr>
              <a:spLocks noChangeArrowheads="1"/>
            </p:cNvSpPr>
            <p:nvPr/>
          </p:nvSpPr>
          <p:spPr bwMode="auto">
            <a:xfrm>
              <a:off x="4483"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49" name="Rectangle 454"/>
            <p:cNvSpPr>
              <a:spLocks noChangeArrowheads="1"/>
            </p:cNvSpPr>
            <p:nvPr/>
          </p:nvSpPr>
          <p:spPr bwMode="auto">
            <a:xfrm>
              <a:off x="4540"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50" name="Rectangle 455"/>
            <p:cNvSpPr>
              <a:spLocks noChangeArrowheads="1"/>
            </p:cNvSpPr>
            <p:nvPr/>
          </p:nvSpPr>
          <p:spPr bwMode="auto">
            <a:xfrm>
              <a:off x="4598"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51" name="Rectangle 456"/>
            <p:cNvSpPr>
              <a:spLocks noChangeArrowheads="1"/>
            </p:cNvSpPr>
            <p:nvPr/>
          </p:nvSpPr>
          <p:spPr bwMode="auto">
            <a:xfrm>
              <a:off x="4425"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2152" name="Rectangle 457"/>
            <p:cNvSpPr>
              <a:spLocks noChangeArrowheads="1"/>
            </p:cNvSpPr>
            <p:nvPr/>
          </p:nvSpPr>
          <p:spPr bwMode="auto">
            <a:xfrm>
              <a:off x="4656" y="1320"/>
              <a:ext cx="48" cy="48"/>
            </a:xfrm>
            <a:prstGeom prst="rect">
              <a:avLst/>
            </a:prstGeom>
            <a:solidFill>
              <a:srgbClr val="006699"/>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sp>
        <p:nvSpPr>
          <p:cNvPr id="320970" name="Text Box 458"/>
          <p:cNvSpPr txBox="1">
            <a:spLocks noChangeArrowheads="1"/>
          </p:cNvSpPr>
          <p:nvPr/>
        </p:nvSpPr>
        <p:spPr bwMode="auto">
          <a:xfrm>
            <a:off x="4216400" y="2057400"/>
            <a:ext cx="2320925" cy="481013"/>
          </a:xfrm>
          <a:prstGeom prst="rect">
            <a:avLst/>
          </a:prstGeom>
          <a:solidFill>
            <a:srgbClr val="FF9900"/>
          </a:solidFill>
          <a:ln w="12700">
            <a:noFill/>
            <a:miter lim="800000"/>
            <a:headEnd type="none" w="sm" len="sm"/>
            <a:tailEnd type="none" w="sm" len="sm"/>
          </a:ln>
        </p:spPr>
        <p:txBody>
          <a:bodyPr lIns="130046" tIns="65023" rIns="130046" bIns="65023">
            <a:prstTxWarp prst="textNoShape">
              <a:avLst/>
            </a:prstTxWarp>
            <a:spAutoFit/>
          </a:bodyPr>
          <a:lstStyle/>
          <a:p>
            <a:pPr eaLnBrk="0" hangingPunct="0"/>
            <a:r>
              <a:rPr lang="en-GB" sz="2300">
                <a:solidFill>
                  <a:srgbClr val="FFFFFF"/>
                </a:solidFill>
              </a:rPr>
              <a:t>Confusion</a:t>
            </a:r>
          </a:p>
        </p:txBody>
      </p:sp>
      <p:sp>
        <p:nvSpPr>
          <p:cNvPr id="320971" name="Text Box 459"/>
          <p:cNvSpPr txBox="1">
            <a:spLocks noChangeArrowheads="1"/>
          </p:cNvSpPr>
          <p:nvPr/>
        </p:nvSpPr>
        <p:spPr bwMode="auto">
          <a:xfrm>
            <a:off x="5207000" y="4495800"/>
            <a:ext cx="3451225" cy="485775"/>
          </a:xfrm>
          <a:prstGeom prst="rect">
            <a:avLst/>
          </a:prstGeom>
          <a:solidFill>
            <a:srgbClr val="FF9900"/>
          </a:solidFill>
          <a:ln w="12700">
            <a:noFill/>
            <a:miter lim="800000"/>
            <a:headEnd type="none" w="sm" len="sm"/>
            <a:tailEnd type="none" w="sm" len="sm"/>
          </a:ln>
        </p:spPr>
        <p:txBody>
          <a:bodyPr lIns="130046" tIns="65023" rIns="130046" bIns="65023">
            <a:prstTxWarp prst="textNoShape">
              <a:avLst/>
            </a:prstTxWarp>
            <a:spAutoFit/>
          </a:bodyPr>
          <a:lstStyle/>
          <a:p>
            <a:pPr eaLnBrk="0" hangingPunct="0"/>
            <a:r>
              <a:rPr lang="en-GB" sz="2300">
                <a:solidFill>
                  <a:srgbClr val="FFFFFF"/>
                </a:solidFill>
              </a:rPr>
              <a:t>Confusion in Elderly</a:t>
            </a:r>
          </a:p>
        </p:txBody>
      </p:sp>
      <p:sp>
        <p:nvSpPr>
          <p:cNvPr id="320972" name="Text Box 460"/>
          <p:cNvSpPr txBox="1">
            <a:spLocks noChangeArrowheads="1"/>
          </p:cNvSpPr>
          <p:nvPr/>
        </p:nvSpPr>
        <p:spPr bwMode="auto">
          <a:xfrm>
            <a:off x="5435600" y="5791200"/>
            <a:ext cx="3421062" cy="485775"/>
          </a:xfrm>
          <a:prstGeom prst="rect">
            <a:avLst/>
          </a:prstGeom>
          <a:solidFill>
            <a:srgbClr val="FF9900"/>
          </a:solidFill>
          <a:ln w="12700">
            <a:noFill/>
            <a:miter lim="800000"/>
            <a:headEnd type="none" w="sm" len="sm"/>
            <a:tailEnd type="none" w="sm" len="sm"/>
          </a:ln>
        </p:spPr>
        <p:txBody>
          <a:bodyPr lIns="130046" tIns="65023" rIns="130046" bIns="65023">
            <a:prstTxWarp prst="textNoShape">
              <a:avLst/>
            </a:prstTxWarp>
            <a:spAutoFit/>
          </a:bodyPr>
          <a:lstStyle/>
          <a:p>
            <a:pPr eaLnBrk="0" hangingPunct="0"/>
            <a:r>
              <a:rPr lang="en-GB" sz="2300">
                <a:solidFill>
                  <a:srgbClr val="FFFFFF"/>
                </a:solidFill>
              </a:rPr>
              <a:t>Rapid Breathing </a:t>
            </a:r>
          </a:p>
        </p:txBody>
      </p:sp>
      <p:sp>
        <p:nvSpPr>
          <p:cNvPr id="320973" name="Text Box 461"/>
          <p:cNvSpPr txBox="1">
            <a:spLocks noChangeArrowheads="1"/>
          </p:cNvSpPr>
          <p:nvPr/>
        </p:nvSpPr>
        <p:spPr bwMode="auto">
          <a:xfrm>
            <a:off x="4826000" y="7010400"/>
            <a:ext cx="2946400" cy="481012"/>
          </a:xfrm>
          <a:prstGeom prst="rect">
            <a:avLst/>
          </a:prstGeom>
          <a:solidFill>
            <a:srgbClr val="FF9900"/>
          </a:solidFill>
          <a:ln w="12700">
            <a:noFill/>
            <a:miter lim="800000"/>
            <a:headEnd type="none" w="sm" len="sm"/>
            <a:tailEnd type="none" w="sm" len="sm"/>
          </a:ln>
        </p:spPr>
        <p:txBody>
          <a:bodyPr lIns="130046" tIns="65023" rIns="130046" bIns="65023">
            <a:prstTxWarp prst="textNoShape">
              <a:avLst/>
            </a:prstTxWarp>
            <a:spAutoFit/>
          </a:bodyPr>
          <a:lstStyle/>
          <a:p>
            <a:pPr eaLnBrk="0" hangingPunct="0"/>
            <a:r>
              <a:rPr lang="en-GB" sz="2300">
                <a:solidFill>
                  <a:srgbClr val="FFFFFF"/>
                </a:solidFill>
              </a:rPr>
              <a:t>ER Medic</a:t>
            </a:r>
            <a:endParaRPr lang="en-GB" sz="2300"/>
          </a:p>
        </p:txBody>
      </p:sp>
      <p:sp>
        <p:nvSpPr>
          <p:cNvPr id="42138" name="Oval 462"/>
          <p:cNvSpPr>
            <a:spLocks noChangeArrowheads="1"/>
          </p:cNvSpPr>
          <p:nvPr/>
        </p:nvSpPr>
        <p:spPr bwMode="auto">
          <a:xfrm>
            <a:off x="3641725" y="6523038"/>
            <a:ext cx="190500" cy="188912"/>
          </a:xfrm>
          <a:prstGeom prst="ellipse">
            <a:avLst/>
          </a:prstGeom>
          <a:solidFill>
            <a:schemeClr val="accent1"/>
          </a:solidFill>
          <a:ln w="12700">
            <a:solidFill>
              <a:schemeClr val="accent1"/>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39" name="Oval 463"/>
          <p:cNvSpPr>
            <a:spLocks noChangeArrowheads="1"/>
          </p:cNvSpPr>
          <p:nvPr/>
        </p:nvSpPr>
        <p:spPr bwMode="auto">
          <a:xfrm>
            <a:off x="3468688" y="8829675"/>
            <a:ext cx="188912" cy="190500"/>
          </a:xfrm>
          <a:prstGeom prst="ellipse">
            <a:avLst/>
          </a:prstGeom>
          <a:solidFill>
            <a:schemeClr val="accent1"/>
          </a:solidFill>
          <a:ln w="12700">
            <a:solidFill>
              <a:schemeClr val="accent1"/>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40" name="Oval 464"/>
          <p:cNvSpPr>
            <a:spLocks noChangeArrowheads="1"/>
          </p:cNvSpPr>
          <p:nvPr/>
        </p:nvSpPr>
        <p:spPr bwMode="auto">
          <a:xfrm>
            <a:off x="3763963" y="2282825"/>
            <a:ext cx="215900" cy="215900"/>
          </a:xfrm>
          <a:prstGeom prst="ellipse">
            <a:avLst/>
          </a:prstGeom>
          <a:solidFill>
            <a:schemeClr val="accent1"/>
          </a:solidFill>
          <a:ln w="12700">
            <a:solidFill>
              <a:schemeClr val="accent1"/>
            </a:solidFill>
            <a:round/>
            <a:headEnd type="none" w="sm" len="sm"/>
            <a:tailEnd type="none" w="sm" len="sm"/>
          </a:ln>
        </p:spPr>
        <p:txBody>
          <a:bodyPr wrap="none" lIns="130046" tIns="65023" rIns="130046" bIns="65023" anchor="ctr">
            <a:prstTxWarp prst="textNoShape">
              <a:avLst/>
            </a:prstTxWarp>
          </a:bodyPr>
          <a:lstStyle/>
          <a:p>
            <a:endParaRPr lang="en-US"/>
          </a:p>
        </p:txBody>
      </p:sp>
      <p:sp>
        <p:nvSpPr>
          <p:cNvPr id="42141" name="Line 465"/>
          <p:cNvSpPr>
            <a:spLocks noChangeShapeType="1"/>
          </p:cNvSpPr>
          <p:nvPr/>
        </p:nvSpPr>
        <p:spPr bwMode="auto">
          <a:xfrm flipH="1">
            <a:off x="3730625" y="6694488"/>
            <a:ext cx="514350" cy="915987"/>
          </a:xfrm>
          <a:prstGeom prst="line">
            <a:avLst/>
          </a:prstGeom>
          <a:noFill/>
          <a:ln w="12700">
            <a:solidFill>
              <a:srgbClr val="FFFF93"/>
            </a:solidFill>
            <a:round/>
            <a:headEnd type="none" w="sm" len="sm"/>
            <a:tailEnd type="none" w="sm" len="sm"/>
          </a:ln>
        </p:spPr>
        <p:txBody>
          <a:bodyPr lIns="130046" tIns="65023" rIns="130046" bIns="65023">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0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419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32080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32080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499"/>
                                          </p:stCondLst>
                                        </p:cTn>
                                        <p:tgtEl>
                                          <p:spTgt spid="32096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3208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32096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20970"/>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9"/>
                                          </p:stCondLst>
                                        </p:cTn>
                                        <p:tgtEl>
                                          <p:spTgt spid="41985"/>
                                        </p:tgtEl>
                                        <p:attrNameLst>
                                          <p:attrName>style.visibility</p:attrName>
                                        </p:attrNameLst>
                                      </p:cBhvr>
                                      <p:to>
                                        <p:strVal val="visible"/>
                                      </p:to>
                                    </p:set>
                                  </p:childTnLst>
                                </p:cTn>
                              </p:par>
                            </p:childTnLst>
                          </p:cTn>
                        </p:par>
                        <p:par>
                          <p:cTn id="37" fill="hold">
                            <p:stCondLst>
                              <p:cond delay="10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2" presetClass="entr" presetSubtype="1"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499"/>
                                          </p:stCondLst>
                                        </p:cTn>
                                        <p:tgtEl>
                                          <p:spTgt spid="320971"/>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nodeType="afterEffect">
                                  <p:stCondLst>
                                    <p:cond delay="0"/>
                                  </p:stCondLst>
                                  <p:childTnLst>
                                    <p:set>
                                      <p:cBhvr>
                                        <p:cTn id="52" dur="1" fill="hold">
                                          <p:stCondLst>
                                            <p:cond delay="499"/>
                                          </p:stCondLst>
                                        </p:cTn>
                                        <p:tgtEl>
                                          <p:spTgt spid="320960"/>
                                        </p:tgtEl>
                                        <p:attrNameLst>
                                          <p:attrName>style.visibility</p:attrName>
                                        </p:attrNameLst>
                                      </p:cBhvr>
                                      <p:to>
                                        <p:strVal val="visible"/>
                                      </p:to>
                                    </p:set>
                                  </p:childTnLst>
                                </p:cTn>
                              </p:par>
                            </p:childTnLst>
                          </p:cTn>
                        </p:par>
                        <p:par>
                          <p:cTn id="53" fill="hold">
                            <p:stCondLst>
                              <p:cond delay="3000"/>
                            </p:stCondLst>
                            <p:childTnLst>
                              <p:par>
                                <p:cTn id="54" presetID="2" presetClass="entr" presetSubtype="1"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0-#ppt_h/2"/>
                                          </p:val>
                                        </p:tav>
                                        <p:tav tm="100000">
                                          <p:val>
                                            <p:strVal val="#ppt_y"/>
                                          </p:val>
                                        </p:tav>
                                      </p:tavLst>
                                    </p:anim>
                                  </p:childTnLst>
                                </p:cTn>
                              </p:par>
                            </p:childTnLst>
                          </p:cTn>
                        </p:par>
                        <p:par>
                          <p:cTn id="58" fill="hold">
                            <p:stCondLst>
                              <p:cond delay="3500"/>
                            </p:stCondLst>
                            <p:childTnLst>
                              <p:par>
                                <p:cTn id="59" presetID="1" presetClass="entr" presetSubtype="0" fill="hold" grpId="0" nodeType="afterEffect">
                                  <p:stCondLst>
                                    <p:cond delay="0"/>
                                  </p:stCondLst>
                                  <p:childTnLst>
                                    <p:set>
                                      <p:cBhvr>
                                        <p:cTn id="60" dur="1" fill="hold">
                                          <p:stCondLst>
                                            <p:cond delay="499"/>
                                          </p:stCondLst>
                                        </p:cTn>
                                        <p:tgtEl>
                                          <p:spTgt spid="320972"/>
                                        </p:tgtEl>
                                        <p:attrNameLst>
                                          <p:attrName>style.visibility</p:attrName>
                                        </p:attrNameLst>
                                      </p:cBhvr>
                                      <p:to>
                                        <p:strVal val="visible"/>
                                      </p:to>
                                    </p:set>
                                  </p:childTnLst>
                                </p:cTn>
                              </p:par>
                            </p:childTnLst>
                          </p:cTn>
                        </p:par>
                        <p:par>
                          <p:cTn id="61" fill="hold">
                            <p:stCondLst>
                              <p:cond delay="4000"/>
                            </p:stCondLst>
                            <p:childTnLst>
                              <p:par>
                                <p:cTn id="62" presetID="1" presetClass="entr" presetSubtype="0" fill="hold" nodeType="afterEffect">
                                  <p:stCondLst>
                                    <p:cond delay="0"/>
                                  </p:stCondLst>
                                  <p:childTnLst>
                                    <p:set>
                                      <p:cBhvr>
                                        <p:cTn id="63" dur="1" fill="hold">
                                          <p:stCondLst>
                                            <p:cond delay="499"/>
                                          </p:stCondLst>
                                        </p:cTn>
                                        <p:tgtEl>
                                          <p:spTgt spid="320965"/>
                                        </p:tgtEl>
                                        <p:attrNameLst>
                                          <p:attrName>style.visibility</p:attrName>
                                        </p:attrNameLst>
                                      </p:cBhvr>
                                      <p:to>
                                        <p:strVal val="visible"/>
                                      </p:to>
                                    </p:set>
                                  </p:childTnLst>
                                </p:cTn>
                              </p:par>
                            </p:childTnLst>
                          </p:cTn>
                        </p:par>
                        <p:par>
                          <p:cTn id="64" fill="hold">
                            <p:stCondLst>
                              <p:cond delay="4500"/>
                            </p:stCondLst>
                            <p:childTnLst>
                              <p:par>
                                <p:cTn id="65" presetID="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0-#ppt_h/2"/>
                                          </p:val>
                                        </p:tav>
                                        <p:tav tm="100000">
                                          <p:val>
                                            <p:strVal val="#ppt_y"/>
                                          </p:val>
                                        </p:tav>
                                      </p:tavLst>
                                    </p:anim>
                                  </p:childTnLst>
                                </p:cTn>
                              </p:par>
                            </p:childTnLst>
                          </p:cTn>
                        </p:par>
                        <p:par>
                          <p:cTn id="69" fill="hold">
                            <p:stCondLst>
                              <p:cond delay="5000"/>
                            </p:stCondLst>
                            <p:childTnLst>
                              <p:par>
                                <p:cTn id="70" presetID="2" presetClass="entr" presetSubtype="1"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2" presetClass="entr" presetSubtype="1"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1" presetClass="entr" presetSubtype="0" fill="hold" grpId="0" nodeType="afterEffect">
                                  <p:stCondLst>
                                    <p:cond delay="0"/>
                                  </p:stCondLst>
                                  <p:childTnLst>
                                    <p:set>
                                      <p:cBhvr>
                                        <p:cTn id="81" dur="1" fill="hold">
                                          <p:stCondLst>
                                            <p:cond delay="499"/>
                                          </p:stCondLst>
                                        </p:cTn>
                                        <p:tgtEl>
                                          <p:spTgt spid="320973"/>
                                        </p:tgtEl>
                                        <p:attrNameLst>
                                          <p:attrName>style.visibility</p:attrName>
                                        </p:attrNameLst>
                                      </p:cBhvr>
                                      <p:to>
                                        <p:strVal val="visible"/>
                                      </p:to>
                                    </p:set>
                                  </p:childTnLst>
                                </p:cTn>
                              </p:par>
                            </p:childTnLst>
                          </p:cTn>
                        </p:par>
                        <p:par>
                          <p:cTn id="82" fill="hold">
                            <p:stCondLst>
                              <p:cond delay="6500"/>
                            </p:stCondLst>
                            <p:childTnLst>
                              <p:par>
                                <p:cTn id="83" presetID="1" presetClass="entr" presetSubtype="0" fill="hold" nodeType="afterEffect">
                                  <p:stCondLst>
                                    <p:cond delay="0"/>
                                  </p:stCondLst>
                                  <p:childTnLst>
                                    <p:set>
                                      <p:cBhvr>
                                        <p:cTn id="84" dur="1" fill="hold">
                                          <p:stCondLst>
                                            <p:cond delay="499"/>
                                          </p:stCondLst>
                                        </p:cTn>
                                        <p:tgtEl>
                                          <p:spTgt spid="320974"/>
                                        </p:tgtEl>
                                        <p:attrNameLst>
                                          <p:attrName>style.visibility</p:attrName>
                                        </p:attrNameLst>
                                      </p:cBhvr>
                                      <p:to>
                                        <p:strVal val="visible"/>
                                      </p:to>
                                    </p:set>
                                  </p:childTnLst>
                                </p:cTn>
                              </p:par>
                            </p:childTnLst>
                          </p:cTn>
                        </p:par>
                        <p:par>
                          <p:cTn id="85" fill="hold">
                            <p:stCondLst>
                              <p:cond delay="7000"/>
                            </p:stCondLst>
                            <p:childTnLst>
                              <p:par>
                                <p:cTn id="86" presetID="2" presetClass="entr" presetSubtype="9"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0-#ppt_w/2"/>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746" grpId="0" animBg="1"/>
      <p:bldP spid="320807" grpId="0" animBg="1"/>
      <p:bldP spid="320808" grpId="0" animBg="1"/>
      <p:bldP spid="320810" grpId="0" animBg="1"/>
      <p:bldP spid="320970" grpId="0" animBg="1" autoUpdateAnimBg="0"/>
      <p:bldP spid="320971" grpId="0" animBg="1" autoUpdateAnimBg="0"/>
      <p:bldP spid="320972" grpId="0" animBg="1" autoUpdateAnimBg="0"/>
      <p:bldP spid="320973" grpId="0" animBg="1"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Many payloads are implemented as  “annotations” </a:t>
            </a:r>
          </a:p>
        </p:txBody>
      </p:sp>
      <p:sp>
        <p:nvSpPr>
          <p:cNvPr id="43011" name="Content Placeholder 2"/>
          <p:cNvSpPr>
            <a:spLocks noGrp="1"/>
          </p:cNvSpPr>
          <p:nvPr>
            <p:ph idx="1"/>
          </p:nvPr>
        </p:nvSpPr>
        <p:spPr/>
        <p:txBody>
          <a:bodyPr/>
          <a:lstStyle/>
          <a:p>
            <a:r>
              <a:rPr lang="en-US"/>
              <a:t>Many ontologies exist to index annotations </a:t>
            </a:r>
            <a:br>
              <a:rPr lang="en-US"/>
            </a:br>
            <a:r>
              <a:rPr lang="en-US"/>
              <a:t> (GO, ICD11, OCRe, Our commercial applications…)</a:t>
            </a:r>
          </a:p>
          <a:p>
            <a:pPr lvl="1"/>
            <a:r>
              <a:rPr lang="en-US"/>
              <a:t>Content</a:t>
            </a:r>
          </a:p>
          <a:p>
            <a:pPr lvl="2"/>
            <a:r>
              <a:rPr lang="en-US"/>
              <a:t>Text definitions</a:t>
            </a:r>
          </a:p>
          <a:p>
            <a:pPr lvl="2"/>
            <a:r>
              <a:rPr lang="en-US"/>
              <a:t>Mappings to other terminologies and identifiers</a:t>
            </a:r>
          </a:p>
          <a:p>
            <a:pPr lvl="2"/>
            <a:r>
              <a:rPr lang="en-US"/>
              <a:t>Treatments, pointers to rules, calculations, etc. </a:t>
            </a:r>
          </a:p>
          <a:p>
            <a:pPr lvl="2"/>
            <a:r>
              <a:rPr lang="en-US"/>
              <a:t>Links to evidence, …</a:t>
            </a:r>
          </a:p>
          <a:p>
            <a:pPr lvl="1"/>
            <a:r>
              <a:rPr lang="en-US"/>
              <a:t>Editorial</a:t>
            </a:r>
          </a:p>
          <a:p>
            <a:pPr lvl="2"/>
            <a:r>
              <a:rPr lang="en-US"/>
              <a:t>Authorship</a:t>
            </a:r>
          </a:p>
          <a:p>
            <a:pPr lvl="2"/>
            <a:r>
              <a:rPr lang="en-US"/>
              <a:t>Versioning </a:t>
            </a:r>
          </a:p>
          <a:p>
            <a:pPr lvl="2"/>
            <a:r>
              <a:rPr lang="en-US"/>
              <a:t>...</a:t>
            </a:r>
          </a:p>
          <a:p>
            <a:pPr lvl="1"/>
            <a:r>
              <a:rPr lang="en-US"/>
              <a:t>Escapes</a:t>
            </a:r>
          </a:p>
          <a:p>
            <a:pPr lvl="2"/>
            <a:r>
              <a:rPr lang="en-US"/>
              <a:t>Particular, strength, …</a:t>
            </a:r>
          </a:p>
          <a:p>
            <a:r>
              <a:rPr lang="en-US"/>
              <a:t>… but OWL/DLs provide no structure for annotations</a:t>
            </a:r>
          </a:p>
          <a:p>
            <a:pPr lvl="2"/>
            <a:endParaRPr lang="en-US"/>
          </a:p>
          <a:p>
            <a:pPr lvl="1"/>
            <a:endParaRPr lang="en-US"/>
          </a:p>
        </p:txBody>
      </p:sp>
      <p:sp>
        <p:nvSpPr>
          <p:cNvPr id="43012" name="Slide Number Placeholder 3"/>
          <p:cNvSpPr>
            <a:spLocks noGrp="1"/>
          </p:cNvSpPr>
          <p:nvPr>
            <p:ph type="sldNum" sz="quarter" idx="10"/>
          </p:nvPr>
        </p:nvSpPr>
        <p:spPr>
          <a:noFill/>
        </p:spPr>
        <p:txBody>
          <a:bodyPr/>
          <a:lstStyle/>
          <a:p>
            <a:fld id="{84CDE243-4756-854D-88C7-729834B16374}" type="slidenum">
              <a:rPr lang="en-US"/>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a:t>If I go to the trouble to index it… </a:t>
            </a:r>
            <a:br>
              <a:rPr lang="en-US"/>
            </a:br>
            <a:endParaRPr lang="en-US"/>
          </a:p>
        </p:txBody>
      </p:sp>
      <p:sp>
        <p:nvSpPr>
          <p:cNvPr id="45059" name="Slide Number Placeholder 3"/>
          <p:cNvSpPr>
            <a:spLocks noGrp="1"/>
          </p:cNvSpPr>
          <p:nvPr>
            <p:ph type="sldNum" sz="quarter" idx="10"/>
          </p:nvPr>
        </p:nvSpPr>
        <p:spPr>
          <a:noFill/>
        </p:spPr>
        <p:txBody>
          <a:bodyPr/>
          <a:lstStyle/>
          <a:p>
            <a:fld id="{8071BE71-FF13-9F40-BC49-6D1CAF8D3CE0}" type="slidenum">
              <a:rPr lang="en-US"/>
              <a:pPr/>
              <a:t>14</a:t>
            </a:fld>
            <a:endParaRPr lang="en-US"/>
          </a:p>
        </p:txBody>
      </p:sp>
      <p:sp>
        <p:nvSpPr>
          <p:cNvPr id="11" name="Title 9"/>
          <p:cNvSpPr txBox="1">
            <a:spLocks/>
          </p:cNvSpPr>
          <p:nvPr/>
        </p:nvSpPr>
        <p:spPr bwMode="auto">
          <a:xfrm>
            <a:off x="1854200" y="5715000"/>
            <a:ext cx="7188200" cy="1143000"/>
          </a:xfrm>
          <a:prstGeom prst="rect">
            <a:avLst/>
          </a:prstGeom>
          <a:noFill/>
          <a:ln w="12700">
            <a:noFill/>
            <a:miter lim="800000"/>
            <a:headEnd/>
            <a:tailEnd/>
          </a:ln>
          <a:effectLst/>
        </p:spPr>
        <p:txBody>
          <a:bodyPr lIns="50800" tIns="50800" rIns="108560" bIns="50800">
            <a:prstTxWarp prst="textNoShape">
              <a:avLst/>
            </a:prstTxWarp>
          </a:bodyPr>
          <a:lstStyle/>
          <a:p>
            <a:pPr marL="57150" indent="-57150" algn="l" eaLnBrk="0" hangingPunct="0">
              <a:defRPr/>
            </a:pPr>
            <a:r>
              <a:rPr lang="en-US" sz="4700" b="1" kern="0">
                <a:solidFill>
                  <a:srgbClr val="FFFFFF"/>
                </a:solidFill>
                <a:effectLst>
                  <a:outerShdw blurRad="38100" dist="38100" dir="2700000" algn="tl">
                    <a:srgbClr val="000000"/>
                  </a:outerShdw>
                </a:effectLst>
                <a:latin typeface="+mj-lt"/>
                <a:ea typeface="ＭＳ Ｐゴシック" charset="-128"/>
                <a:cs typeface="ＭＳ Ｐゴシック" charset="-128"/>
                <a:sym typeface="Arial" charset="0"/>
              </a:rPr>
              <a:t>Do I leave it like this?</a:t>
            </a:r>
          </a:p>
        </p:txBody>
      </p:sp>
      <p:pic>
        <p:nvPicPr>
          <p:cNvPr id="45061" name="Picture 11" descr="IndexDrawers.jpg"/>
          <p:cNvPicPr>
            <a:picLocks noChangeAspect="1"/>
          </p:cNvPicPr>
          <p:nvPr/>
        </p:nvPicPr>
        <p:blipFill>
          <a:blip r:embed="rId2"/>
          <a:srcRect/>
          <a:stretch>
            <a:fillRect/>
          </a:stretch>
        </p:blipFill>
        <p:spPr bwMode="auto">
          <a:xfrm>
            <a:off x="1016000" y="2254250"/>
            <a:ext cx="2076450" cy="1752600"/>
          </a:xfrm>
          <a:prstGeom prst="rect">
            <a:avLst/>
          </a:prstGeom>
          <a:noFill/>
          <a:ln w="9525">
            <a:noFill/>
            <a:miter lim="800000"/>
            <a:headEnd/>
            <a:tailEnd/>
          </a:ln>
        </p:spPr>
      </p:pic>
      <p:pic>
        <p:nvPicPr>
          <p:cNvPr id="45062" name="Picture 12" descr="Colour coded index files.jpg"/>
          <p:cNvPicPr>
            <a:picLocks noChangeAspect="1"/>
          </p:cNvPicPr>
          <p:nvPr/>
        </p:nvPicPr>
        <p:blipFill>
          <a:blip r:embed="rId3"/>
          <a:srcRect/>
          <a:stretch>
            <a:fillRect/>
          </a:stretch>
        </p:blipFill>
        <p:spPr bwMode="auto">
          <a:xfrm>
            <a:off x="3149600" y="2178050"/>
            <a:ext cx="2252663" cy="3003550"/>
          </a:xfrm>
          <a:prstGeom prst="rect">
            <a:avLst/>
          </a:prstGeom>
          <a:noFill/>
          <a:ln w="9525">
            <a:noFill/>
            <a:miter lim="800000"/>
            <a:headEnd/>
            <a:tailEnd/>
          </a:ln>
        </p:spPr>
      </p:pic>
      <p:pic>
        <p:nvPicPr>
          <p:cNvPr id="45063" name="Picture 13" descr="free-books-pile-007.jpg"/>
          <p:cNvPicPr>
            <a:picLocks noChangeAspect="1"/>
          </p:cNvPicPr>
          <p:nvPr/>
        </p:nvPicPr>
        <p:blipFill>
          <a:blip r:embed="rId4"/>
          <a:srcRect/>
          <a:stretch>
            <a:fillRect/>
          </a:stretch>
        </p:blipFill>
        <p:spPr bwMode="auto">
          <a:xfrm>
            <a:off x="4749800" y="6553200"/>
            <a:ext cx="4826000" cy="2895600"/>
          </a:xfrm>
          <a:prstGeom prst="rect">
            <a:avLst/>
          </a:prstGeom>
          <a:noFill/>
          <a:ln w="9525">
            <a:noFill/>
            <a:miter lim="800000"/>
            <a:headEnd/>
            <a:tailEnd/>
          </a:ln>
        </p:spPr>
      </p:pic>
      <p:pic>
        <p:nvPicPr>
          <p:cNvPr id="45064" name="Picture 14" descr="Book_pile.gif"/>
          <p:cNvPicPr>
            <a:picLocks noChangeAspect="1"/>
          </p:cNvPicPr>
          <p:nvPr/>
        </p:nvPicPr>
        <p:blipFill>
          <a:blip r:embed="rId5"/>
          <a:srcRect/>
          <a:stretch>
            <a:fillRect/>
          </a:stretch>
        </p:blipFill>
        <p:spPr bwMode="auto">
          <a:xfrm>
            <a:off x="7874000" y="7391400"/>
            <a:ext cx="374015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8001000"/>
            <a:ext cx="9525000" cy="1473200"/>
          </a:xfrm>
        </p:spPr>
        <p:txBody>
          <a:bodyPr/>
          <a:lstStyle/>
          <a:p>
            <a:pPr>
              <a:defRPr/>
            </a:pPr>
            <a:r>
              <a:rPr lang="en-US"/>
              <a:t>Is this sensible?</a:t>
            </a:r>
          </a:p>
        </p:txBody>
      </p:sp>
      <p:sp>
        <p:nvSpPr>
          <p:cNvPr id="44035" name="Content Placeholder 2"/>
          <p:cNvSpPr>
            <a:spLocks noGrp="1"/>
          </p:cNvSpPr>
          <p:nvPr>
            <p:ph idx="1"/>
          </p:nvPr>
        </p:nvSpPr>
        <p:spPr>
          <a:xfrm>
            <a:off x="406400" y="1739900"/>
            <a:ext cx="11709400" cy="6413500"/>
          </a:xfrm>
        </p:spPr>
        <p:txBody>
          <a:bodyPr/>
          <a:lstStyle/>
          <a:p>
            <a:r>
              <a:rPr lang="en-US"/>
              <a:t>A rigorous logical model for the index</a:t>
            </a:r>
          </a:p>
          <a:p>
            <a:endParaRPr lang="en-US"/>
          </a:p>
          <a:p>
            <a:pPr lvl="1"/>
            <a:r>
              <a:rPr lang="en-US"/>
              <a:t>…but</a:t>
            </a:r>
          </a:p>
          <a:p>
            <a:pPr lvl="1"/>
            <a:endParaRPr lang="en-US"/>
          </a:p>
          <a:p>
            <a:r>
              <a:rPr lang="en-US"/>
              <a:t>No model for </a:t>
            </a:r>
          </a:p>
          <a:p>
            <a:pPr lvl="1"/>
            <a:r>
              <a:rPr lang="en-US"/>
              <a:t>The information indexed</a:t>
            </a:r>
          </a:p>
          <a:p>
            <a:pPr lvl="2"/>
            <a:r>
              <a:rPr lang="en-US"/>
              <a:t>…or for the</a:t>
            </a:r>
          </a:p>
          <a:p>
            <a:pPr lvl="1"/>
            <a:r>
              <a:rPr lang="en-US"/>
              <a:t>Metadata required for processing it	</a:t>
            </a:r>
          </a:p>
          <a:p>
            <a:pPr lvl="2"/>
            <a:r>
              <a:rPr lang="en-US"/>
              <a:t>…or for the</a:t>
            </a:r>
          </a:p>
          <a:p>
            <a:pPr lvl="1"/>
            <a:r>
              <a:rPr lang="en-US"/>
              <a:t>Editorial data required to authenticate it</a:t>
            </a:r>
          </a:p>
        </p:txBody>
      </p:sp>
      <p:sp>
        <p:nvSpPr>
          <p:cNvPr id="44036" name="Slide Number Placeholder 3"/>
          <p:cNvSpPr>
            <a:spLocks noGrp="1"/>
          </p:cNvSpPr>
          <p:nvPr>
            <p:ph type="sldNum" sz="quarter" idx="10"/>
          </p:nvPr>
        </p:nvSpPr>
        <p:spPr>
          <a:noFill/>
        </p:spPr>
        <p:txBody>
          <a:bodyPr/>
          <a:lstStyle/>
          <a:p>
            <a:fld id="{5FA0F885-2C3F-F54B-9C8A-AF6B2E05CFCF}" type="slidenum">
              <a:rPr lang="en-US"/>
              <a:pPr/>
              <a:t>15</a:t>
            </a:fld>
            <a:endParaRPr lang="en-US"/>
          </a:p>
        </p:txBody>
      </p:sp>
      <p:sp>
        <p:nvSpPr>
          <p:cNvPr id="5" name="Title 1"/>
          <p:cNvSpPr txBox="1">
            <a:spLocks/>
          </p:cNvSpPr>
          <p:nvPr/>
        </p:nvSpPr>
        <p:spPr bwMode="auto">
          <a:xfrm>
            <a:off x="1016000" y="0"/>
            <a:ext cx="9525000" cy="1473200"/>
          </a:xfrm>
          <a:prstGeom prst="rect">
            <a:avLst/>
          </a:prstGeom>
          <a:noFill/>
          <a:ln w="12700">
            <a:noFill/>
            <a:miter lim="800000"/>
            <a:headEnd/>
            <a:tailEnd/>
          </a:ln>
          <a:effectLst/>
        </p:spPr>
        <p:txBody>
          <a:bodyPr lIns="50800" tIns="50800" rIns="108560" bIns="50800">
            <a:prstTxWarp prst="textNoShape">
              <a:avLst/>
            </a:prstTxWarp>
          </a:bodyPr>
          <a:lstStyle/>
          <a:p>
            <a:pPr marL="57150" indent="-57150" algn="l" eaLnBrk="0" hangingPunct="0">
              <a:defRPr/>
            </a:pPr>
            <a:endParaRPr lang="en-US" sz="4400" b="1" kern="0">
              <a:solidFill>
                <a:srgbClr val="FFFFFF"/>
              </a:solidFill>
              <a:effectLst>
                <a:outerShdw blurRad="38100" dist="38100" dir="2700000" algn="tl">
                  <a:srgbClr val="000000"/>
                </a:outerShdw>
              </a:effectLst>
              <a:latin typeface="+mj-lt"/>
              <a:ea typeface="ＭＳ Ｐゴシック" charset="-128"/>
              <a:cs typeface="ＭＳ Ｐゴシック" charset="-128"/>
              <a:sym typeface="Arial" charset="0"/>
            </a:endParaRPr>
          </a:p>
        </p:txBody>
      </p:sp>
      <p:sp>
        <p:nvSpPr>
          <p:cNvPr id="6" name="TextBox 5"/>
          <p:cNvSpPr txBox="1"/>
          <p:nvPr/>
        </p:nvSpPr>
        <p:spPr>
          <a:xfrm>
            <a:off x="863600" y="437872"/>
            <a:ext cx="9372600" cy="769441"/>
          </a:xfrm>
          <a:prstGeom prst="rect">
            <a:avLst/>
          </a:prstGeom>
          <a:noFill/>
        </p:spPr>
        <p:txBody>
          <a:bodyPr wrap="square" rtlCol="0">
            <a:spAutoFit/>
          </a:bodyPr>
          <a:lstStyle/>
          <a:p>
            <a:pPr algn="l"/>
            <a:r>
              <a:rPr lang="en-US" sz="4400" b="1">
                <a:solidFill>
                  <a:srgbClr val="E6E6E6"/>
                </a:solidFill>
                <a:latin typeface="+mj-lt"/>
              </a:rPr>
              <a:t>Use DLs to Provide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00025"/>
            <a:ext cx="12827000" cy="1473200"/>
          </a:xfrm>
        </p:spPr>
        <p:txBody>
          <a:bodyPr/>
          <a:lstStyle/>
          <a:p>
            <a:pPr>
              <a:defRPr/>
            </a:pPr>
            <a:r>
              <a:rPr lang="en-US"/>
              <a:t>Key nonstandard approaches (II)</a:t>
            </a:r>
            <a:br>
              <a:rPr lang="en-US"/>
            </a:br>
            <a:r>
              <a:rPr lang="en-US" sz="3200"/>
              <a:t>Ontologies as templates to extend Java objects dynamically</a:t>
            </a:r>
            <a:endParaRPr lang="en-US"/>
          </a:p>
        </p:txBody>
      </p:sp>
      <p:sp>
        <p:nvSpPr>
          <p:cNvPr id="46083" name="Slide Number Placeholder 3"/>
          <p:cNvSpPr>
            <a:spLocks noGrp="1"/>
          </p:cNvSpPr>
          <p:nvPr>
            <p:ph type="sldNum" sz="quarter" idx="10"/>
          </p:nvPr>
        </p:nvSpPr>
        <p:spPr>
          <a:noFill/>
        </p:spPr>
        <p:txBody>
          <a:bodyPr/>
          <a:lstStyle/>
          <a:p>
            <a:fld id="{5E446892-0573-D14F-941E-15689A86BF00}" type="slidenum">
              <a:rPr lang="en-US"/>
              <a:pPr/>
              <a:t>16</a:t>
            </a:fld>
            <a:endParaRPr lang="en-US"/>
          </a:p>
        </p:txBody>
      </p:sp>
      <p:pic>
        <p:nvPicPr>
          <p:cNvPr id="46084" name="Picture 4"/>
          <p:cNvPicPr>
            <a:picLocks noChangeAspect="1"/>
          </p:cNvPicPr>
          <p:nvPr/>
        </p:nvPicPr>
        <p:blipFill>
          <a:blip r:embed="rId2"/>
          <a:srcRect/>
          <a:stretch>
            <a:fillRect/>
          </a:stretch>
        </p:blipFill>
        <p:spPr bwMode="auto">
          <a:xfrm>
            <a:off x="711200" y="1981200"/>
            <a:ext cx="7751763" cy="5473700"/>
          </a:xfrm>
          <a:prstGeom prst="rect">
            <a:avLst/>
          </a:prstGeom>
          <a:noFill/>
          <a:ln w="9525">
            <a:noFill/>
            <a:miter lim="800000"/>
            <a:headEnd/>
            <a:tailEnd/>
          </a:ln>
        </p:spPr>
      </p:pic>
      <p:sp>
        <p:nvSpPr>
          <p:cNvPr id="9" name="TextBox 8"/>
          <p:cNvSpPr txBox="1"/>
          <p:nvPr/>
        </p:nvSpPr>
        <p:spPr>
          <a:xfrm>
            <a:off x="635000" y="7772400"/>
            <a:ext cx="9607550" cy="2092325"/>
          </a:xfrm>
          <a:prstGeom prst="rect">
            <a:avLst/>
          </a:prstGeom>
          <a:noFill/>
        </p:spPr>
        <p:txBody>
          <a:bodyPr wrap="none">
            <a:spAutoFit/>
          </a:bodyPr>
          <a:lstStyle/>
          <a:p>
            <a:pPr algn="l">
              <a:defRPr/>
            </a:pPr>
            <a:r>
              <a:rPr lang="en-US">
                <a:solidFill>
                  <a:schemeClr val="bg2">
                    <a:lumMod val="20000"/>
                    <a:lumOff val="80000"/>
                  </a:schemeClr>
                </a:solidFill>
              </a:rPr>
              <a:t>HOBO Framework</a:t>
            </a:r>
          </a:p>
          <a:p>
            <a:pPr algn="l">
              <a:defRPr/>
            </a:pPr>
            <a:r>
              <a:rPr lang="en-US" sz="2800">
                <a:solidFill>
                  <a:schemeClr val="bg2">
                    <a:lumMod val="20000"/>
                    <a:lumOff val="80000"/>
                  </a:schemeClr>
                </a:solidFill>
              </a:rPr>
              <a:t>(See Pulestin et al, OWLED 2012 &amp;</a:t>
            </a:r>
            <a:br>
              <a:rPr lang="en-US" sz="2800">
                <a:solidFill>
                  <a:schemeClr val="bg2">
                    <a:lumMod val="20000"/>
                    <a:lumOff val="80000"/>
                  </a:schemeClr>
                </a:solidFill>
              </a:rPr>
            </a:br>
            <a:r>
              <a:rPr lang="en-US" sz="2800">
                <a:solidFill>
                  <a:schemeClr val="bg2">
                    <a:lumMod val="20000"/>
                    <a:lumOff val="80000"/>
                  </a:schemeClr>
                </a:solidFill>
              </a:rPr>
              <a:t> http://owl.cs.manchester.ac.uk/research/topics/hybrid-modelling)</a:t>
            </a:r>
            <a:r>
              <a:rPr lang="en-US" sz="3200"/>
              <a:t/>
            </a:r>
            <a:br>
              <a:rPr lang="en-US" sz="3200"/>
            </a:br>
            <a:endParaRPr lang="en-US" sz="3200"/>
          </a:p>
        </p:txBody>
      </p:sp>
      <p:grpSp>
        <p:nvGrpSpPr>
          <p:cNvPr id="18" name="Group 17"/>
          <p:cNvGrpSpPr/>
          <p:nvPr/>
        </p:nvGrpSpPr>
        <p:grpSpPr>
          <a:xfrm>
            <a:off x="1549400" y="2438400"/>
            <a:ext cx="11455400" cy="3505200"/>
            <a:chOff x="1549400" y="2438400"/>
            <a:chExt cx="11455400" cy="3505200"/>
          </a:xfrm>
        </p:grpSpPr>
        <p:sp>
          <p:nvSpPr>
            <p:cNvPr id="46087" name="Isosceles Triangle 6"/>
            <p:cNvSpPr>
              <a:spLocks noChangeArrowheads="1"/>
            </p:cNvSpPr>
            <p:nvPr/>
          </p:nvSpPr>
          <p:spPr bwMode="auto">
            <a:xfrm>
              <a:off x="5816600" y="2895600"/>
              <a:ext cx="1676400" cy="1219200"/>
            </a:xfrm>
            <a:prstGeom prst="triangle">
              <a:avLst>
                <a:gd name="adj" fmla="val 50000"/>
              </a:avLst>
            </a:prstGeom>
            <a:solidFill>
              <a:schemeClr val="accent1">
                <a:alpha val="45097"/>
              </a:schemeClr>
            </a:solidFill>
            <a:ln w="12700">
              <a:solidFill>
                <a:srgbClr val="000000"/>
              </a:solidFill>
              <a:round/>
              <a:headEnd/>
              <a:tailEnd/>
            </a:ln>
          </p:spPr>
          <p:txBody>
            <a:bodyPr>
              <a:prstTxWarp prst="textNoShape">
                <a:avLst/>
              </a:prstTxWarp>
            </a:bodyPr>
            <a:lstStyle/>
            <a:p>
              <a:endParaRPr lang="en-US"/>
            </a:p>
          </p:txBody>
        </p:sp>
        <p:sp>
          <p:nvSpPr>
            <p:cNvPr id="8" name="TextBox 7"/>
            <p:cNvSpPr txBox="1"/>
            <p:nvPr/>
          </p:nvSpPr>
          <p:spPr bwMode="auto">
            <a:xfrm>
              <a:off x="8407400" y="2514600"/>
              <a:ext cx="4597400" cy="830263"/>
            </a:xfrm>
            <a:prstGeom prst="rect">
              <a:avLst/>
            </a:prstGeom>
            <a:noFill/>
          </p:spPr>
          <p:txBody>
            <a:bodyPr>
              <a:spAutoFit/>
            </a:bodyPr>
            <a:lstStyle/>
            <a:p>
              <a:pPr>
                <a:defRPr/>
              </a:pPr>
              <a:r>
                <a:rPr lang="en-US" sz="2400">
                  <a:solidFill>
                    <a:srgbClr val="D2DFE0"/>
                  </a:solidFill>
                  <a:latin typeface="+mn-lt"/>
                </a:rPr>
                <a:t>Ontology Binding Interface</a:t>
              </a:r>
              <a:br>
                <a:rPr lang="en-US" sz="2400">
                  <a:solidFill>
                    <a:srgbClr val="D2DFE0"/>
                  </a:solidFill>
                  <a:latin typeface="+mn-lt"/>
                </a:rPr>
              </a:br>
              <a:r>
                <a:rPr lang="en-US" sz="2400">
                  <a:solidFill>
                    <a:srgbClr val="D2DFE0"/>
                  </a:solidFill>
                  <a:latin typeface="+mn-lt"/>
                </a:rPr>
                <a:t>(OBI)</a:t>
              </a:r>
            </a:p>
          </p:txBody>
        </p:sp>
        <p:cxnSp>
          <p:nvCxnSpPr>
            <p:cNvPr id="46089" name="Straight Arrow Connector 9"/>
            <p:cNvCxnSpPr>
              <a:cxnSpLocks noChangeShapeType="1"/>
            </p:cNvCxnSpPr>
            <p:nvPr/>
          </p:nvCxnSpPr>
          <p:spPr bwMode="auto">
            <a:xfrm rot="10800000" flipV="1">
              <a:off x="6959600" y="2819400"/>
              <a:ext cx="1981200" cy="381000"/>
            </a:xfrm>
            <a:prstGeom prst="straightConnector1">
              <a:avLst/>
            </a:prstGeom>
            <a:noFill/>
            <a:ln w="38100">
              <a:solidFill>
                <a:srgbClr val="D2DFE0"/>
              </a:solidFill>
              <a:round/>
              <a:headEnd/>
              <a:tailEnd type="arrow" w="med" len="med"/>
            </a:ln>
          </p:spPr>
        </p:cxnSp>
        <p:sp>
          <p:nvSpPr>
            <p:cNvPr id="10" name="Isosceles Triangle 6"/>
            <p:cNvSpPr>
              <a:spLocks noChangeArrowheads="1"/>
            </p:cNvSpPr>
            <p:nvPr/>
          </p:nvSpPr>
          <p:spPr bwMode="auto">
            <a:xfrm>
              <a:off x="1549400" y="4724400"/>
              <a:ext cx="1676400" cy="1219200"/>
            </a:xfrm>
            <a:prstGeom prst="triangle">
              <a:avLst>
                <a:gd name="adj" fmla="val 50000"/>
              </a:avLst>
            </a:prstGeom>
            <a:solidFill>
              <a:schemeClr val="accent1">
                <a:alpha val="45097"/>
              </a:schemeClr>
            </a:solidFill>
            <a:ln w="12700">
              <a:solidFill>
                <a:srgbClr val="000000"/>
              </a:solidFill>
              <a:round/>
              <a:headEnd/>
              <a:tailEnd/>
            </a:ln>
          </p:spPr>
          <p:txBody>
            <a:bodyPr>
              <a:prstTxWarp prst="textNoShape">
                <a:avLst/>
              </a:prstTxWarp>
            </a:bodyPr>
            <a:lstStyle/>
            <a:p>
              <a:endParaRPr lang="en-US"/>
            </a:p>
          </p:txBody>
        </p:sp>
        <p:cxnSp>
          <p:nvCxnSpPr>
            <p:cNvPr id="11" name="Straight Arrow Connector 9"/>
            <p:cNvCxnSpPr>
              <a:cxnSpLocks noChangeShapeType="1"/>
            </p:cNvCxnSpPr>
            <p:nvPr/>
          </p:nvCxnSpPr>
          <p:spPr bwMode="auto">
            <a:xfrm rot="10800000" flipV="1">
              <a:off x="2692400" y="2971800"/>
              <a:ext cx="6324600" cy="2438400"/>
            </a:xfrm>
            <a:prstGeom prst="straightConnector1">
              <a:avLst/>
            </a:prstGeom>
            <a:noFill/>
            <a:ln w="38100">
              <a:solidFill>
                <a:srgbClr val="D2DFE0"/>
              </a:solidFill>
              <a:round/>
              <a:headEnd/>
              <a:tailEnd type="arrow" w="med" len="med"/>
            </a:ln>
          </p:spPr>
        </p:cxnSp>
        <p:sp>
          <p:nvSpPr>
            <p:cNvPr id="14" name="Isosceles Triangle 6"/>
            <p:cNvSpPr>
              <a:spLocks noChangeArrowheads="1"/>
            </p:cNvSpPr>
            <p:nvPr/>
          </p:nvSpPr>
          <p:spPr bwMode="auto">
            <a:xfrm>
              <a:off x="1778000" y="2438400"/>
              <a:ext cx="1676400" cy="1219200"/>
            </a:xfrm>
            <a:prstGeom prst="triangle">
              <a:avLst>
                <a:gd name="adj" fmla="val 50000"/>
              </a:avLst>
            </a:prstGeom>
            <a:solidFill>
              <a:schemeClr val="accent1">
                <a:alpha val="45097"/>
              </a:schemeClr>
            </a:solidFill>
            <a:ln w="12700">
              <a:solidFill>
                <a:srgbClr val="000000"/>
              </a:solidFill>
              <a:round/>
              <a:headEnd/>
              <a:tailEnd/>
            </a:ln>
          </p:spPr>
          <p:txBody>
            <a:bodyPr>
              <a:prstTxWarp prst="textNoShape">
                <a:avLst/>
              </a:prstTxWarp>
            </a:bodyPr>
            <a:lstStyle/>
            <a:p>
              <a:endParaRPr lang="en-US"/>
            </a:p>
          </p:txBody>
        </p:sp>
        <p:cxnSp>
          <p:nvCxnSpPr>
            <p:cNvPr id="15" name="Straight Arrow Connector 9"/>
            <p:cNvCxnSpPr>
              <a:cxnSpLocks noChangeShapeType="1"/>
            </p:cNvCxnSpPr>
            <p:nvPr/>
          </p:nvCxnSpPr>
          <p:spPr bwMode="auto">
            <a:xfrm rot="10800000" flipV="1">
              <a:off x="3149600" y="2667000"/>
              <a:ext cx="5791200" cy="381000"/>
            </a:xfrm>
            <a:prstGeom prst="straightConnector1">
              <a:avLst/>
            </a:prstGeom>
            <a:noFill/>
            <a:ln w="38100">
              <a:solidFill>
                <a:srgbClr val="D2DFE0"/>
              </a:solidFill>
              <a:round/>
              <a:headEnd/>
              <a:tailEnd type="arrow" w="med" len="med"/>
            </a:ln>
          </p:spPr>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3" y="200025"/>
            <a:ext cx="10091737" cy="1473200"/>
          </a:xfrm>
        </p:spPr>
        <p:txBody>
          <a:bodyPr/>
          <a:lstStyle/>
          <a:p>
            <a:pPr>
              <a:defRPr/>
            </a:pPr>
            <a:r>
              <a:rPr lang="en-US"/>
              <a:t>… but DLs/OWL models are sets of </a:t>
            </a:r>
            <a:br>
              <a:rPr lang="en-US"/>
            </a:br>
            <a:r>
              <a:rPr lang="en-US"/>
              <a:t>     </a:t>
            </a:r>
            <a:r>
              <a:rPr lang="en-US" i="1"/>
              <a:t>axioms </a:t>
            </a:r>
            <a:r>
              <a:rPr lang="en-US"/>
              <a:t>rather than </a:t>
            </a:r>
            <a:r>
              <a:rPr lang="en-US" i="1"/>
              <a:t>templates</a:t>
            </a:r>
          </a:p>
        </p:txBody>
      </p:sp>
      <p:sp>
        <p:nvSpPr>
          <p:cNvPr id="47107" name="Content Placeholder 2"/>
          <p:cNvSpPr>
            <a:spLocks noGrp="1"/>
          </p:cNvSpPr>
          <p:nvPr>
            <p:ph idx="1"/>
          </p:nvPr>
        </p:nvSpPr>
        <p:spPr>
          <a:xfrm>
            <a:off x="498475" y="2185988"/>
            <a:ext cx="12506325" cy="6870700"/>
          </a:xfrm>
        </p:spPr>
        <p:txBody>
          <a:bodyPr/>
          <a:lstStyle/>
          <a:p>
            <a:r>
              <a:rPr lang="en-US"/>
              <a:t>Hence the need to derive “frames” from DL axioms</a:t>
            </a:r>
          </a:p>
          <a:p>
            <a:pPr lvl="1"/>
            <a:r>
              <a:rPr lang="en-US"/>
              <a:t>A common confusion and error</a:t>
            </a:r>
          </a:p>
          <a:p>
            <a:pPr lvl="1"/>
            <a:endParaRPr lang="en-US"/>
          </a:p>
          <a:p>
            <a:r>
              <a:rPr lang="en-US"/>
              <a:t>A key barier to integrating DLs/OWL into SW Engineering &amp; Standards</a:t>
            </a:r>
          </a:p>
          <a:p>
            <a:pPr lvl="1"/>
            <a:r>
              <a:rPr lang="en-US"/>
              <a:t>Most SW Engineering paradigms use templates</a:t>
            </a:r>
          </a:p>
          <a:p>
            <a:pPr lvl="2"/>
            <a:r>
              <a:rPr lang="en-US"/>
              <a:t>OO Programming</a:t>
            </a:r>
          </a:p>
          <a:p>
            <a:pPr lvl="2"/>
            <a:r>
              <a:rPr lang="en-US"/>
              <a:t>UML Class diagrams, Model Driven Architectures (MDA/OMG)</a:t>
            </a:r>
          </a:p>
          <a:p>
            <a:pPr lvl="2"/>
            <a:r>
              <a:rPr lang="en-US"/>
              <a:t>Frames</a:t>
            </a:r>
          </a:p>
          <a:p>
            <a:pPr lvl="2"/>
            <a:r>
              <a:rPr lang="en-US"/>
              <a:t>Cannonical Graphs in Sowa’s Conceptual Graphs</a:t>
            </a:r>
          </a:p>
          <a:p>
            <a:pPr lvl="2"/>
            <a:r>
              <a:rPr lang="en-US"/>
              <a:t>RDF(S)  (as usually used)</a:t>
            </a:r>
          </a:p>
          <a:p>
            <a:pPr lvl="2"/>
            <a:endParaRPr lang="en-US"/>
          </a:p>
          <a:p>
            <a:pPr lvl="2"/>
            <a:endParaRPr lang="en-US"/>
          </a:p>
          <a:p>
            <a:pPr lvl="2"/>
            <a:endParaRPr lang="en-US"/>
          </a:p>
        </p:txBody>
      </p:sp>
      <p:sp>
        <p:nvSpPr>
          <p:cNvPr id="47108" name="Slide Number Placeholder 3"/>
          <p:cNvSpPr>
            <a:spLocks noGrp="1"/>
          </p:cNvSpPr>
          <p:nvPr>
            <p:ph type="sldNum" sz="quarter" idx="10"/>
          </p:nvPr>
        </p:nvSpPr>
        <p:spPr>
          <a:noFill/>
        </p:spPr>
        <p:txBody>
          <a:bodyPr/>
          <a:lstStyle/>
          <a:p>
            <a:fld id="{C4754634-71E2-7D42-864B-D5F9550099F7}" type="slidenum">
              <a:rPr lang="en-US"/>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5"/>
            <a:ext cx="13004800" cy="1473200"/>
          </a:xfrm>
        </p:spPr>
        <p:txBody>
          <a:bodyPr/>
          <a:lstStyle/>
          <a:p>
            <a:pPr>
              <a:defRPr/>
            </a:pPr>
            <a:r>
              <a:rPr lang="en-US"/>
              <a:t>Axioms &amp; Templates: </a:t>
            </a:r>
            <a:r>
              <a:rPr lang="en-US" i="1"/>
              <a:t>Fundamentally different</a:t>
            </a:r>
          </a:p>
        </p:txBody>
      </p:sp>
      <p:sp>
        <p:nvSpPr>
          <p:cNvPr id="48131" name="Content Placeholder 2"/>
          <p:cNvSpPr>
            <a:spLocks noGrp="1"/>
          </p:cNvSpPr>
          <p:nvPr>
            <p:ph idx="1"/>
          </p:nvPr>
        </p:nvSpPr>
        <p:spPr>
          <a:xfrm>
            <a:off x="558800" y="1371600"/>
            <a:ext cx="11709400" cy="7567613"/>
          </a:xfrm>
        </p:spPr>
        <p:txBody>
          <a:bodyPr/>
          <a:lstStyle/>
          <a:p>
            <a:r>
              <a:rPr lang="en-US" sz="3200">
                <a:solidFill>
                  <a:srgbClr val="FF6600"/>
                </a:solidFill>
              </a:rPr>
              <a:t>Axioms restrict</a:t>
            </a:r>
          </a:p>
          <a:p>
            <a:pPr lvl="1"/>
            <a:r>
              <a:rPr lang="en-US" sz="2400"/>
              <a:t>The more you know the less you can say</a:t>
            </a:r>
          </a:p>
          <a:p>
            <a:pPr lvl="2"/>
            <a:r>
              <a:rPr lang="en-US" sz="2000"/>
              <a:t>If there are no axioms, you can say anything</a:t>
            </a:r>
          </a:p>
          <a:p>
            <a:pPr lvl="2"/>
            <a:r>
              <a:rPr lang="en-US" sz="2000"/>
              <a:t>Hard to find what is permitted to say</a:t>
            </a:r>
          </a:p>
          <a:p>
            <a:pPr lvl="1"/>
            <a:r>
              <a:rPr lang="en-US" sz="2400"/>
              <a:t>Violations of axioms </a:t>
            </a:r>
            <a:r>
              <a:rPr lang="en-US" sz="2400">
                <a:sym typeface="Wingdings" charset="2"/>
              </a:rPr>
              <a:t> unintended inferences (often of unsatisfiability)</a:t>
            </a:r>
          </a:p>
          <a:p>
            <a:pPr lvl="2"/>
            <a:r>
              <a:rPr lang="en-US" sz="2000">
                <a:sym typeface="Wingdings" charset="2"/>
              </a:rPr>
              <a:t>Global</a:t>
            </a:r>
          </a:p>
          <a:p>
            <a:pPr lvl="1"/>
            <a:r>
              <a:rPr lang="en-US" sz="2400">
                <a:sym typeface="Wingdings" charset="2"/>
              </a:rPr>
              <a:t>Over-riding impossible - monotonic</a:t>
            </a:r>
            <a:endParaRPr lang="en-US" sz="2400"/>
          </a:p>
          <a:p>
            <a:pPr lvl="1"/>
            <a:r>
              <a:rPr lang="en-US" sz="2400"/>
              <a:t>Open world - Must be closed for instance validation</a:t>
            </a:r>
          </a:p>
          <a:p>
            <a:pPr lvl="2"/>
            <a:r>
              <a:rPr lang="en-US" sz="2000"/>
              <a:t>Often impossible in practice (or require nonstandard “constraints”)</a:t>
            </a:r>
          </a:p>
          <a:p>
            <a:r>
              <a:rPr lang="en-US" sz="3200">
                <a:solidFill>
                  <a:srgbClr val="00FF00"/>
                </a:solidFill>
              </a:rPr>
              <a:t>Templates permit</a:t>
            </a:r>
          </a:p>
          <a:p>
            <a:pPr lvl="1"/>
            <a:r>
              <a:rPr lang="en-US" sz="2400"/>
              <a:t>The more you know the more you can say</a:t>
            </a:r>
          </a:p>
          <a:p>
            <a:pPr lvl="2"/>
            <a:r>
              <a:rPr lang="en-US" sz="2000"/>
              <a:t>If there is no  field/slot in the template you just can’t say it</a:t>
            </a:r>
          </a:p>
          <a:p>
            <a:pPr lvl="2"/>
            <a:r>
              <a:rPr lang="en-US" sz="2000"/>
              <a:t>Represents what it is permitted  to say directly (“sanctioning” easy)</a:t>
            </a:r>
          </a:p>
          <a:p>
            <a:pPr lvl="1"/>
            <a:r>
              <a:rPr lang="en-US" sz="2400"/>
              <a:t>Violations of templates </a:t>
            </a:r>
            <a:r>
              <a:rPr lang="en-US" sz="2400">
                <a:sym typeface="Wingdings" charset="2"/>
              </a:rPr>
              <a:t> </a:t>
            </a:r>
            <a:r>
              <a:rPr lang="en-US" sz="2400"/>
              <a:t>validation errors</a:t>
            </a:r>
          </a:p>
          <a:p>
            <a:pPr lvl="2"/>
            <a:r>
              <a:rPr lang="en-US" sz="2000"/>
              <a:t>Local</a:t>
            </a:r>
          </a:p>
          <a:p>
            <a:pPr lvl="1"/>
            <a:r>
              <a:rPr lang="en-US" sz="2400"/>
              <a:t>Over-riding natural – usually non-monotonic</a:t>
            </a:r>
          </a:p>
          <a:p>
            <a:pPr lvl="1"/>
            <a:r>
              <a:rPr lang="en-US" sz="2400"/>
              <a:t>Closed world - Instance validation natural</a:t>
            </a:r>
          </a:p>
        </p:txBody>
      </p:sp>
      <p:sp>
        <p:nvSpPr>
          <p:cNvPr id="48132" name="Slide Number Placeholder 3"/>
          <p:cNvSpPr>
            <a:spLocks noGrp="1"/>
          </p:cNvSpPr>
          <p:nvPr>
            <p:ph type="sldNum" sz="quarter" idx="10"/>
          </p:nvPr>
        </p:nvSpPr>
        <p:spPr>
          <a:noFill/>
        </p:spPr>
        <p:txBody>
          <a:bodyPr/>
          <a:lstStyle/>
          <a:p>
            <a:fld id="{07C58147-97FE-5443-92EC-F4099996D4E5}" type="slidenum">
              <a:rPr lang="en-US"/>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5400"/>
            <a:ext cx="9525000" cy="3149600"/>
          </a:xfrm>
        </p:spPr>
        <p:txBody>
          <a:bodyPr/>
          <a:lstStyle/>
          <a:p>
            <a:pPr>
              <a:defRPr/>
            </a:pPr>
            <a:r>
              <a:rPr lang="en-US"/>
              <a:t>Templates are fundamental to Knowledge Acquisition:</a:t>
            </a:r>
            <a:br>
              <a:rPr lang="en-US"/>
            </a:br>
            <a:r>
              <a:rPr lang="en-US"/>
              <a:t/>
            </a:r>
            <a:br>
              <a:rPr lang="en-US"/>
            </a:br>
            <a:r>
              <a:rPr lang="en-US"/>
              <a:t>No one likes staring at a blank page</a:t>
            </a:r>
          </a:p>
        </p:txBody>
      </p:sp>
      <p:pic>
        <p:nvPicPr>
          <p:cNvPr id="50179" name="Content Placeholder 4" descr="staring at paper.jpg"/>
          <p:cNvPicPr>
            <a:picLocks noGrp="1" noChangeAspect="1"/>
          </p:cNvPicPr>
          <p:nvPr>
            <p:ph idx="1"/>
          </p:nvPr>
        </p:nvPicPr>
        <p:blipFill>
          <a:blip r:embed="rId2"/>
          <a:srcRect l="-6921" r="-6921"/>
          <a:stretch>
            <a:fillRect/>
          </a:stretch>
        </p:blipFill>
        <p:spPr>
          <a:xfrm>
            <a:off x="406400" y="3505200"/>
            <a:ext cx="5851525" cy="3433762"/>
          </a:xfrm>
        </p:spPr>
      </p:pic>
      <p:sp>
        <p:nvSpPr>
          <p:cNvPr id="50180" name="Slide Number Placeholder 3"/>
          <p:cNvSpPr>
            <a:spLocks noGrp="1"/>
          </p:cNvSpPr>
          <p:nvPr>
            <p:ph type="sldNum" sz="quarter" idx="10"/>
          </p:nvPr>
        </p:nvSpPr>
        <p:spPr>
          <a:noFill/>
        </p:spPr>
        <p:txBody>
          <a:bodyPr/>
          <a:lstStyle/>
          <a:p>
            <a:fld id="{01AC33F3-3A19-734E-A768-12B523053E35}" type="slidenum">
              <a:rPr lang="en-US"/>
              <a:pPr/>
              <a:t>19</a:t>
            </a:fld>
            <a:endParaRPr lang="en-US"/>
          </a:p>
        </p:txBody>
      </p:sp>
      <p:sp>
        <p:nvSpPr>
          <p:cNvPr id="6" name="Title 1"/>
          <p:cNvSpPr txBox="1">
            <a:spLocks/>
          </p:cNvSpPr>
          <p:nvPr/>
        </p:nvSpPr>
        <p:spPr bwMode="auto">
          <a:xfrm>
            <a:off x="4597400" y="7467600"/>
            <a:ext cx="3657600" cy="1473200"/>
          </a:xfrm>
          <a:prstGeom prst="rect">
            <a:avLst/>
          </a:prstGeom>
          <a:noFill/>
          <a:ln w="12700">
            <a:noFill/>
            <a:miter lim="800000"/>
            <a:headEnd/>
            <a:tailEnd/>
          </a:ln>
          <a:effectLst/>
        </p:spPr>
        <p:txBody>
          <a:bodyPr lIns="50800" tIns="50800" rIns="108560" bIns="50800">
            <a:prstTxWarp prst="textNoShape">
              <a:avLst/>
            </a:prstTxWarp>
          </a:bodyPr>
          <a:lstStyle/>
          <a:p>
            <a:pPr marL="57150" indent="-57150" algn="l" eaLnBrk="0" hangingPunct="0">
              <a:defRPr/>
            </a:pPr>
            <a:r>
              <a:rPr lang="en-US" sz="4400" b="1" kern="0">
                <a:solidFill>
                  <a:srgbClr val="FFFFFF"/>
                </a:solidFill>
                <a:effectLst>
                  <a:outerShdw blurRad="38100" dist="38100" dir="2700000" algn="tl">
                    <a:srgbClr val="000000"/>
                  </a:outerShdw>
                </a:effectLst>
                <a:latin typeface="+mj-lt"/>
                <a:ea typeface="ＭＳ Ｐゴシック" charset="-128"/>
                <a:cs typeface="ＭＳ Ｐゴシック" charset="-128"/>
                <a:sym typeface="Arial" charset="0"/>
              </a:rPr>
              <a:t>Or screen</a:t>
            </a:r>
          </a:p>
        </p:txBody>
      </p:sp>
      <p:pic>
        <p:nvPicPr>
          <p:cNvPr id="50182" name="Picture 6" descr="staring-at-computer.jpg"/>
          <p:cNvPicPr>
            <a:picLocks noChangeAspect="1"/>
          </p:cNvPicPr>
          <p:nvPr/>
        </p:nvPicPr>
        <p:blipFill>
          <a:blip r:embed="rId3"/>
          <a:srcRect/>
          <a:stretch>
            <a:fillRect/>
          </a:stretch>
        </p:blipFill>
        <p:spPr bwMode="auto">
          <a:xfrm>
            <a:off x="8331200" y="5791200"/>
            <a:ext cx="38100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ym typeface="Arial" pitchFamily="1" charset="0"/>
              </a:rPr>
              <a:t>What I have been doing recently…</a:t>
            </a:r>
          </a:p>
        </p:txBody>
      </p:sp>
      <p:sp>
        <p:nvSpPr>
          <p:cNvPr id="29699" name="Content Placeholder 2"/>
          <p:cNvSpPr>
            <a:spLocks noGrp="1"/>
          </p:cNvSpPr>
          <p:nvPr>
            <p:ph idx="1"/>
          </p:nvPr>
        </p:nvSpPr>
        <p:spPr>
          <a:xfrm>
            <a:off x="406400" y="2133600"/>
            <a:ext cx="12598400" cy="7391400"/>
          </a:xfrm>
        </p:spPr>
        <p:txBody>
          <a:bodyPr/>
          <a:lstStyle/>
          <a:p>
            <a:pPr marL="0" indent="0" eaLnBrk="1" hangingPunct="1">
              <a:defRPr/>
            </a:pPr>
            <a:r>
              <a:rPr lang="en-US"/>
              <a:t>Clinical systems and Ontology Driven Software</a:t>
            </a:r>
            <a:br>
              <a:rPr lang="en-US"/>
            </a:br>
            <a:r>
              <a:rPr lang="en-US"/>
              <a:t>	(Commercial Collaborations)</a:t>
            </a:r>
          </a:p>
          <a:p>
            <a:pPr marL="619125" lvl="1" indent="0" eaLnBrk="1" hangingPunct="1">
              <a:defRPr/>
            </a:pPr>
            <a:r>
              <a:rPr lang="en-US">
                <a:cs typeface="ＭＳ Ｐゴシック" charset="-128"/>
              </a:rPr>
              <a:t> Flexible questionnaire manager – Clinical Informatics CIS Glasgow</a:t>
            </a:r>
          </a:p>
          <a:p>
            <a:pPr marL="1089025" lvl="1" indent="-454025" eaLnBrk="1" hangingPunct="1">
              <a:tabLst>
                <a:tab pos="893763" algn="l"/>
              </a:tabLst>
              <a:defRPr/>
            </a:pPr>
            <a:r>
              <a:rPr lang="en-US">
                <a:cs typeface="ＭＳ Ｐゴシック" charset="-128"/>
              </a:rPr>
              <a:t>Context Sensitive Clinical Documentation – </a:t>
            </a:r>
            <a:br>
              <a:rPr lang="en-US">
                <a:cs typeface="ＭＳ Ｐゴシック" charset="-128"/>
              </a:rPr>
            </a:br>
            <a:r>
              <a:rPr lang="en-US">
                <a:cs typeface="ＭＳ Ｐゴシック" charset="-128"/>
              </a:rPr>
              <a:t>Siemens Health Services (US)</a:t>
            </a:r>
          </a:p>
          <a:p>
            <a:pPr marL="0" indent="0" eaLnBrk="1" hangingPunct="1">
              <a:defRPr/>
            </a:pPr>
            <a:endParaRPr lang="en-US"/>
          </a:p>
          <a:p>
            <a:pPr marL="0" indent="0" eaLnBrk="1" hangingPunct="1">
              <a:defRPr/>
            </a:pPr>
            <a:r>
              <a:rPr lang="en-US"/>
              <a:t>Medical Terminologies </a:t>
            </a:r>
          </a:p>
          <a:p>
            <a:pPr marL="619125" lvl="1" indent="0" eaLnBrk="1" hangingPunct="1">
              <a:defRPr/>
            </a:pPr>
            <a:r>
              <a:rPr lang="en-US">
                <a:cs typeface="ＭＳ Ｐゴシック" charset="-128"/>
              </a:rPr>
              <a:t>ICD-11, SNOMED, OCRe. (&amp; Bio: GO, PATO, …) </a:t>
            </a:r>
          </a:p>
          <a:p>
            <a:pPr marL="1171575" lvl="2" indent="0" eaLnBrk="1" hangingPunct="1">
              <a:buFont typeface="Arial" charset="0"/>
              <a:buChar char="►"/>
              <a:defRPr/>
            </a:pPr>
            <a:r>
              <a:rPr lang="en-US">
                <a:cs typeface="ＭＳ Ｐゴシック" charset="-128"/>
              </a:rPr>
              <a:t>Analysis &amp; QA – esp SNOMED </a:t>
            </a:r>
          </a:p>
          <a:p>
            <a:pPr marL="1530350" lvl="2" indent="-358775" eaLnBrk="1" hangingPunct="1">
              <a:buFont typeface="Arial" charset="0"/>
              <a:buChar char="►"/>
              <a:defRPr/>
            </a:pPr>
            <a:r>
              <a:rPr lang="en-US">
                <a:cs typeface="ＭＳ Ｐゴシック" charset="-128"/>
              </a:rPr>
              <a:t>Design &amp; tools  - latest revision of WHO’s Internationa Classification of Diseases (ICD-11)</a:t>
            </a:r>
          </a:p>
          <a:p>
            <a:pPr marL="1441450" lvl="2" indent="-271463" eaLnBrk="1" hangingPunct="1">
              <a:buFont typeface="Arial" charset="0"/>
              <a:buChar char="►"/>
              <a:defRPr/>
            </a:pPr>
            <a:r>
              <a:rPr lang="en-US">
                <a:cs typeface="ＭＳ Ｐゴシック" charset="-128"/>
              </a:rPr>
              <a:t>Using in software and data models with other standards – Ontology for Clinical Research (OCRe) </a:t>
            </a:r>
          </a:p>
          <a:p>
            <a:pPr marL="0" indent="0" eaLnBrk="1" hangingPunct="1">
              <a:defRPr/>
            </a:pPr>
            <a:endParaRPr lang="en-US"/>
          </a:p>
          <a:p>
            <a:pPr marL="619125" lvl="1" indent="0" eaLnBrk="1" hangingPunct="1">
              <a:defRPr/>
            </a:pPr>
            <a:endParaRPr lang="en-US">
              <a:cs typeface="ＭＳ Ｐゴシック" charset="-128"/>
            </a:endParaRPr>
          </a:p>
          <a:p>
            <a:pPr marL="619125" lvl="1" indent="0" eaLnBrk="1" hangingPunct="1">
              <a:defRPr/>
            </a:pPr>
            <a:endParaRPr lang="en-US">
              <a:cs typeface="ＭＳ Ｐゴシック" charset="-128"/>
            </a:endParaRPr>
          </a:p>
        </p:txBody>
      </p:sp>
      <p:sp>
        <p:nvSpPr>
          <p:cNvPr id="29700" name="Slide Number Placeholder 3"/>
          <p:cNvSpPr>
            <a:spLocks noGrp="1"/>
          </p:cNvSpPr>
          <p:nvPr>
            <p:ph type="sldNum" sz="quarter" idx="10"/>
          </p:nvPr>
        </p:nvSpPr>
        <p:spPr>
          <a:noFill/>
        </p:spPr>
        <p:txBody>
          <a:bodyPr/>
          <a:lstStyle/>
          <a:p>
            <a:fld id="{4725A40B-9F54-6D4A-A62B-D76397F14535}" type="slidenum">
              <a:rPr lang="en-US"/>
              <a:pPr/>
              <a:t>2</a:t>
            </a:fld>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12268200" cy="1473200"/>
          </a:xfrm>
        </p:spPr>
        <p:txBody>
          <a:bodyPr/>
          <a:lstStyle/>
          <a:p>
            <a:pPr>
              <a:defRPr/>
            </a:pPr>
            <a:r>
              <a:rPr lang="en-US" sz="4000" i="1"/>
              <a:t>(Unconstrained development is hard)</a:t>
            </a:r>
            <a:endParaRPr lang="en-US" i="1"/>
          </a:p>
        </p:txBody>
      </p:sp>
      <p:sp>
        <p:nvSpPr>
          <p:cNvPr id="49155" name="Content Placeholder 2"/>
          <p:cNvSpPr>
            <a:spLocks noGrp="1"/>
          </p:cNvSpPr>
          <p:nvPr>
            <p:ph idx="1"/>
          </p:nvPr>
        </p:nvSpPr>
        <p:spPr>
          <a:xfrm>
            <a:off x="752475" y="1219200"/>
            <a:ext cx="11709400" cy="8534400"/>
          </a:xfrm>
        </p:spPr>
        <p:txBody>
          <a:bodyPr/>
          <a:lstStyle/>
          <a:p>
            <a:r>
              <a:rPr lang="en-US"/>
              <a:t>Most KB development in two stages</a:t>
            </a:r>
          </a:p>
          <a:p>
            <a:pPr lvl="1"/>
            <a:r>
              <a:rPr lang="en-US"/>
              <a:t>“Gurus” set up schemas/templates</a:t>
            </a:r>
          </a:p>
          <a:p>
            <a:pPr lvl="1"/>
            <a:r>
              <a:rPr lang="en-US"/>
              <a:t>Domain experts fill in domain information</a:t>
            </a:r>
          </a:p>
          <a:p>
            <a:r>
              <a:rPr lang="en-US"/>
              <a:t>Most domain experts expect prompts/forms based on the schemas/templates </a:t>
            </a:r>
            <a:r>
              <a:rPr lang="en-US" i="1"/>
              <a:t>(“Sanctioning”)</a:t>
            </a:r>
          </a:p>
          <a:p>
            <a:pPr lvl="1"/>
            <a:r>
              <a:rPr lang="en-US"/>
              <a:t>The of properties that apply to each class</a:t>
            </a:r>
          </a:p>
          <a:p>
            <a:pPr lvl="1"/>
            <a:r>
              <a:rPr lang="en-US"/>
              <a:t>The permitted values for that property for that class</a:t>
            </a:r>
          </a:p>
          <a:p>
            <a:pPr lvl="1"/>
            <a:r>
              <a:rPr lang="en-US"/>
              <a:t>The template for annotations for the class</a:t>
            </a:r>
          </a:p>
          <a:p>
            <a:pPr lvl="1"/>
            <a:r>
              <a:rPr lang="en-US"/>
              <a:t>Immediate notification if they make an error</a:t>
            </a:r>
          </a:p>
          <a:p>
            <a:r>
              <a:rPr lang="en-US"/>
              <a:t>…they don’t expect / won’t tolerate</a:t>
            </a:r>
          </a:p>
          <a:p>
            <a:pPr lvl="1"/>
            <a:r>
              <a:rPr lang="en-US"/>
              <a:t>Delayed feedback… especially as</a:t>
            </a:r>
            <a:br>
              <a:rPr lang="en-US"/>
            </a:br>
            <a:r>
              <a:rPr lang="en-US"/>
              <a:t>incomprehensible inferences &amp;/or misclassifications</a:t>
            </a:r>
          </a:p>
          <a:p>
            <a:pPr lvl="2"/>
            <a:r>
              <a:rPr lang="en-US"/>
              <a:t>Number 1 reason given for avoiding OWL and using frames or similar</a:t>
            </a:r>
          </a:p>
          <a:p>
            <a:pPr lvl="1"/>
            <a:endParaRPr lang="en-US"/>
          </a:p>
        </p:txBody>
      </p:sp>
      <p:sp>
        <p:nvSpPr>
          <p:cNvPr id="49156" name="Slide Number Placeholder 3"/>
          <p:cNvSpPr>
            <a:spLocks noGrp="1"/>
          </p:cNvSpPr>
          <p:nvPr>
            <p:ph type="sldNum" sz="quarter" idx="10"/>
          </p:nvPr>
        </p:nvSpPr>
        <p:spPr>
          <a:xfrm>
            <a:off x="12509500" y="8189912"/>
            <a:ext cx="495300" cy="646784"/>
          </a:xfrm>
          <a:noFill/>
        </p:spPr>
        <p:txBody>
          <a:bodyPr/>
          <a:lstStyle/>
          <a:p>
            <a:fld id="{F2F83A9D-1046-FE4E-B068-A18DDA0A131A}" type="slidenum">
              <a:rPr lang="en-US"/>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Templates also intuitive for instance validation / value sets</a:t>
            </a:r>
          </a:p>
        </p:txBody>
      </p:sp>
      <p:sp>
        <p:nvSpPr>
          <p:cNvPr id="51203" name="Content Placeholder 2"/>
          <p:cNvSpPr>
            <a:spLocks noGrp="1"/>
          </p:cNvSpPr>
          <p:nvPr>
            <p:ph idx="1"/>
          </p:nvPr>
        </p:nvSpPr>
        <p:spPr/>
        <p:txBody>
          <a:bodyPr/>
          <a:lstStyle/>
          <a:p>
            <a:r>
              <a:rPr lang="en-US"/>
              <a:t>Straightforward query</a:t>
            </a:r>
          </a:p>
          <a:p>
            <a:pPr lvl="1"/>
            <a:r>
              <a:rPr lang="en-US"/>
              <a:t>Does the instance satisfy the constraints</a:t>
            </a:r>
          </a:p>
          <a:p>
            <a:pPr lvl="2"/>
            <a:r>
              <a:rPr lang="en-US"/>
              <a:t>Closed world</a:t>
            </a:r>
          </a:p>
          <a:p>
            <a:pPr lvl="2"/>
            <a:r>
              <a:rPr lang="en-US"/>
              <a:t>Easy to indicate missing values</a:t>
            </a:r>
          </a:p>
          <a:p>
            <a:pPr lvl="3"/>
            <a:r>
              <a:rPr lang="en-US"/>
              <a:t>Unknown values from existential quantification don’t count</a:t>
            </a:r>
          </a:p>
          <a:p>
            <a:pPr lvl="2"/>
            <a:r>
              <a:rPr lang="en-US"/>
              <a:t>Quick</a:t>
            </a:r>
          </a:p>
          <a:p>
            <a:pPr lvl="1"/>
            <a:r>
              <a:rPr lang="en-US"/>
              <a:t>Fits into notion of “Contraints”</a:t>
            </a:r>
          </a:p>
          <a:p>
            <a:pPr lvl="3"/>
            <a:r>
              <a:rPr lang="en-US"/>
              <a:t>Motik et al, 2007</a:t>
            </a:r>
          </a:p>
          <a:p>
            <a:pPr lvl="2"/>
            <a:r>
              <a:rPr lang="en-US"/>
              <a:t>But notion of “constraint” not fully integrated into a system of templates</a:t>
            </a:r>
          </a:p>
          <a:p>
            <a:pPr lvl="2"/>
            <a:r>
              <a:rPr lang="en-US"/>
              <a:t>And not part of any standard</a:t>
            </a:r>
          </a:p>
        </p:txBody>
      </p:sp>
      <p:sp>
        <p:nvSpPr>
          <p:cNvPr id="51204" name="Slide Number Placeholder 3"/>
          <p:cNvSpPr>
            <a:spLocks noGrp="1"/>
          </p:cNvSpPr>
          <p:nvPr>
            <p:ph type="sldNum" sz="quarter" idx="10"/>
          </p:nvPr>
        </p:nvSpPr>
        <p:spPr>
          <a:noFill/>
        </p:spPr>
        <p:txBody>
          <a:bodyPr/>
          <a:lstStyle/>
          <a:p>
            <a:fld id="{8422BEF6-C779-434F-BD3C-331EFF02AF09}" type="slidenum">
              <a:rPr lang="en-US"/>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2" y="200025"/>
            <a:ext cx="11158537" cy="1473200"/>
          </a:xfrm>
        </p:spPr>
        <p:txBody>
          <a:bodyPr/>
          <a:lstStyle/>
          <a:p>
            <a:pPr>
              <a:defRPr/>
            </a:pPr>
            <a:r>
              <a:rPr lang="en-US"/>
              <a:t>Axioms &amp; templates: Four approaches </a:t>
            </a:r>
          </a:p>
        </p:txBody>
      </p:sp>
      <p:sp>
        <p:nvSpPr>
          <p:cNvPr id="45059" name="Content Placeholder 2"/>
          <p:cNvSpPr>
            <a:spLocks noGrp="1"/>
          </p:cNvSpPr>
          <p:nvPr>
            <p:ph idx="1"/>
          </p:nvPr>
        </p:nvSpPr>
        <p:spPr>
          <a:xfrm>
            <a:off x="635000" y="1358900"/>
            <a:ext cx="11709400" cy="6870700"/>
          </a:xfrm>
        </p:spPr>
        <p:txBody>
          <a:bodyPr/>
          <a:lstStyle/>
          <a:p>
            <a:pPr marL="520700" indent="-514350">
              <a:defRPr/>
            </a:pPr>
            <a:r>
              <a:rPr lang="en-US"/>
              <a:t>The axioms determine the “ontology” / terminology for use in the templates </a:t>
            </a:r>
            <a:br>
              <a:rPr lang="en-US"/>
            </a:br>
            <a:r>
              <a:rPr lang="en-US"/>
              <a:t>(Traditional model for medical terminologies)</a:t>
            </a:r>
          </a:p>
          <a:p>
            <a:pPr marL="1141412" lvl="1" indent="-514350">
              <a:defRPr/>
            </a:pPr>
            <a:r>
              <a:rPr lang="en-US"/>
              <a:t>Leaves the “binding problem” – which entities to use where</a:t>
            </a:r>
          </a:p>
          <a:p>
            <a:pPr marL="1693862" lvl="2" indent="-514350">
              <a:defRPr/>
            </a:pPr>
            <a:r>
              <a:rPr lang="en-US"/>
              <a:t>“Value sets” &amp; the “Ontology Binding Interface”</a:t>
            </a:r>
          </a:p>
          <a:p>
            <a:pPr marL="1693862" lvl="2" indent="-514350">
              <a:defRPr/>
            </a:pPr>
            <a:endParaRPr lang="en-US"/>
          </a:p>
          <a:p>
            <a:pPr marL="520700" indent="-514350">
              <a:buFont typeface="Arial" charset="0"/>
              <a:buAutoNum type="arabicPeriod"/>
              <a:defRPr/>
            </a:pPr>
            <a:r>
              <a:rPr lang="en-US"/>
              <a:t>Transformation (The HOBO approach)  </a:t>
            </a:r>
          </a:p>
          <a:p>
            <a:pPr marL="1141412" lvl="1" indent="-514350">
              <a:defRPr/>
            </a:pPr>
            <a:r>
              <a:rPr lang="en-US"/>
              <a:t>Generate templates following inferred axiom structure</a:t>
            </a:r>
          </a:p>
          <a:p>
            <a:pPr marL="1141412" lvl="1" indent="-514350">
              <a:defRPr/>
            </a:pPr>
            <a:endParaRPr lang="en-US"/>
          </a:p>
          <a:p>
            <a:pPr marL="520700" indent="-514350">
              <a:buFont typeface="+mj-lt"/>
              <a:buAutoNum type="arabicPeriod"/>
              <a:defRPr/>
            </a:pPr>
            <a:r>
              <a:rPr lang="en-US"/>
              <a:t>Integrity Constraints  – Motik et al. 2007 – </a:t>
            </a:r>
          </a:p>
          <a:p>
            <a:pPr marL="1141412" lvl="1" indent="-514350">
              <a:defRPr/>
            </a:pPr>
            <a:r>
              <a:rPr lang="en-US"/>
              <a:t>Only part of the solution – instance validation, etc.</a:t>
            </a:r>
          </a:p>
          <a:p>
            <a:pPr marL="1693862" lvl="2" indent="-514350">
              <a:defRPr/>
            </a:pPr>
            <a:r>
              <a:rPr lang="en-US"/>
              <a:t>But room for extension</a:t>
            </a:r>
          </a:p>
          <a:p>
            <a:pPr marL="1141412" lvl="1" indent="-514350">
              <a:defRPr/>
            </a:pPr>
            <a:endParaRPr lang="en-US"/>
          </a:p>
          <a:p>
            <a:pPr marL="520700" indent="-514350">
              <a:buFont typeface="Arial" charset="0"/>
              <a:buAutoNum type="arabicPeriod"/>
              <a:defRPr/>
            </a:pPr>
            <a:r>
              <a:rPr lang="en-US"/>
              <a:t>Reify associations   – make DL models “UML like”</a:t>
            </a:r>
          </a:p>
          <a:p>
            <a:pPr marL="1141412" lvl="1" indent="-514350">
              <a:buNone/>
              <a:defRPr/>
            </a:pPr>
            <a:r>
              <a:rPr lang="en-US"/>
              <a:t>…</a:t>
            </a:r>
          </a:p>
        </p:txBody>
      </p:sp>
      <p:sp>
        <p:nvSpPr>
          <p:cNvPr id="52228" name="Slide Number Placeholder 3"/>
          <p:cNvSpPr>
            <a:spLocks noGrp="1"/>
          </p:cNvSpPr>
          <p:nvPr>
            <p:ph type="sldNum" sz="quarter" idx="10"/>
          </p:nvPr>
        </p:nvSpPr>
        <p:spPr>
          <a:noFill/>
        </p:spPr>
        <p:txBody>
          <a:bodyPr/>
          <a:lstStyle/>
          <a:p>
            <a:fld id="{510887DC-F8CC-C141-9974-F98A4DACFE20}" type="slidenum">
              <a:rPr lang="en-US"/>
              <a:pPr/>
              <a:t>22</a:t>
            </a:fld>
            <a:endParaRPr lang="en-US"/>
          </a:p>
        </p:txBody>
      </p:sp>
      <p:sp>
        <p:nvSpPr>
          <p:cNvPr id="52229" name="TextBox 4"/>
          <p:cNvSpPr txBox="1">
            <a:spLocks noChangeArrowheads="1"/>
          </p:cNvSpPr>
          <p:nvPr/>
        </p:nvSpPr>
        <p:spPr bwMode="auto">
          <a:xfrm>
            <a:off x="2609850" y="10417175"/>
            <a:ext cx="185738" cy="61595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Reifying associations (properties)</a:t>
            </a:r>
          </a:p>
        </p:txBody>
      </p:sp>
      <p:sp>
        <p:nvSpPr>
          <p:cNvPr id="3" name="Content Placeholder 2"/>
          <p:cNvSpPr>
            <a:spLocks noGrp="1"/>
          </p:cNvSpPr>
          <p:nvPr>
            <p:ph idx="1"/>
          </p:nvPr>
        </p:nvSpPr>
        <p:spPr>
          <a:xfrm>
            <a:off x="330200" y="1295400"/>
            <a:ext cx="11734800" cy="8077200"/>
          </a:xfrm>
        </p:spPr>
        <p:txBody>
          <a:bodyPr/>
          <a:lstStyle/>
          <a:p>
            <a:pPr>
              <a:defRPr/>
            </a:pPr>
            <a:r>
              <a:rPr lang="en-US"/>
              <a:t>Close to “DRL lite”  (See Berardi et al. 2005, …)</a:t>
            </a:r>
          </a:p>
          <a:p>
            <a:pPr lvl="1">
              <a:defRPr/>
            </a:pPr>
            <a:r>
              <a:rPr lang="en-US"/>
              <a:t>Treat all associations as classes</a:t>
            </a:r>
          </a:p>
          <a:p>
            <a:pPr lvl="2">
              <a:defRPr/>
            </a:pPr>
            <a:r>
              <a:rPr lang="en-US"/>
              <a:t>Only properties are subproperties of hasTopic and hasObject</a:t>
            </a:r>
          </a:p>
          <a:p>
            <a:pPr lvl="1">
              <a:defRPr/>
            </a:pPr>
            <a:endParaRPr lang="en-US"/>
          </a:p>
          <a:p>
            <a:pPr>
              <a:defRPr/>
            </a:pPr>
            <a:r>
              <a:rPr lang="en-US"/>
              <a:t>Simplified sketch:</a:t>
            </a:r>
          </a:p>
          <a:p>
            <a:pPr lvl="1">
              <a:defRPr/>
            </a:pPr>
            <a:r>
              <a:rPr lang="en-US"/>
              <a:t>CLASS: MyAssociation </a:t>
            </a:r>
            <a:r>
              <a:rPr lang="en-US">
                <a:sym typeface="Wingdings" charset="2"/>
              </a:rPr>
              <a:t>⊑</a:t>
            </a:r>
            <a:r>
              <a:rPr lang="en-US"/>
              <a:t> Association</a:t>
            </a:r>
            <a:br>
              <a:rPr lang="en-US"/>
            </a:br>
            <a:r>
              <a:rPr lang="en-US"/>
              <a:t>     </a:t>
            </a:r>
            <a:r>
              <a:rPr lang="en-US">
                <a:sym typeface="Wingdings" charset="2"/>
              </a:rPr>
              <a:t>⊑ </a:t>
            </a:r>
            <a:r>
              <a:rPr lang="en-US"/>
              <a:t>hasTopic some Class1</a:t>
            </a:r>
            <a:br>
              <a:rPr lang="en-US"/>
            </a:br>
            <a:r>
              <a:rPr lang="en-US"/>
              <a:t>     </a:t>
            </a:r>
            <a:r>
              <a:rPr lang="en-US">
                <a:sym typeface="Wingdings" charset="2"/>
              </a:rPr>
              <a:t>⊑ </a:t>
            </a:r>
            <a:r>
              <a:rPr lang="en-US"/>
              <a:t>hasObject some Class2</a:t>
            </a:r>
            <a:br>
              <a:rPr lang="en-US"/>
            </a:br>
            <a:r>
              <a:rPr lang="en-US"/>
              <a:t>     </a:t>
            </a:r>
            <a:r>
              <a:rPr lang="en-US">
                <a:sym typeface="Wingdings" charset="2"/>
              </a:rPr>
              <a:t>⊑ </a:t>
            </a:r>
            <a:r>
              <a:rPr lang="en-US"/>
              <a:t>Key: (hasTopic, hasObject)</a:t>
            </a:r>
          </a:p>
          <a:p>
            <a:pPr>
              <a:defRPr/>
            </a:pPr>
            <a:r>
              <a:rPr lang="en-US"/>
              <a:t>Most of the benefits of UML models but retains composition</a:t>
            </a:r>
          </a:p>
          <a:p>
            <a:pPr lvl="1">
              <a:defRPr/>
            </a:pPr>
            <a:r>
              <a:rPr lang="en-US"/>
              <a:t>At the cost of an extra level of nesting (to be hidden)</a:t>
            </a:r>
          </a:p>
          <a:p>
            <a:pPr lvl="2">
              <a:defRPr/>
            </a:pPr>
            <a:r>
              <a:rPr lang="en-US"/>
              <a:t>Concept ≡ C1 &amp; (A some C2) </a:t>
            </a:r>
            <a:r>
              <a:rPr lang="en-US">
                <a:sym typeface="Wingdings"/>
              </a:rPr>
              <a:t/>
            </a:r>
            <a:br>
              <a:rPr lang="en-US">
                <a:sym typeface="Wingdings"/>
              </a:rPr>
            </a:br>
            <a:r>
              <a:rPr lang="en-US">
                <a:sym typeface="Wingdings"/>
              </a:rPr>
              <a:t></a:t>
            </a:r>
            <a:br>
              <a:rPr lang="en-US">
                <a:sym typeface="Wingdings"/>
              </a:rPr>
            </a:br>
            <a:r>
              <a:rPr lang="en-US">
                <a:sym typeface="Wingdings"/>
              </a:rPr>
              <a:t>Concept </a:t>
            </a:r>
            <a:r>
              <a:rPr lang="en-US"/>
              <a:t>≡ C1 &amp; inv(has_topic) some (A that has_object C2)</a:t>
            </a:r>
          </a:p>
          <a:p>
            <a:pPr>
              <a:defRPr/>
            </a:pPr>
            <a:endParaRPr lang="en-US"/>
          </a:p>
        </p:txBody>
      </p:sp>
      <p:sp>
        <p:nvSpPr>
          <p:cNvPr id="4" name="Slide Number Placeholder 3"/>
          <p:cNvSpPr>
            <a:spLocks noGrp="1"/>
          </p:cNvSpPr>
          <p:nvPr>
            <p:ph type="sldNum" sz="quarter" idx="10"/>
          </p:nvPr>
        </p:nvSpPr>
        <p:spPr/>
        <p:txBody>
          <a:bodyPr/>
          <a:lstStyle/>
          <a:p>
            <a:pPr>
              <a:defRPr/>
            </a:pPr>
            <a:fld id="{161538AF-2D09-4642-95A8-9343C2F5AE79}" type="slidenum">
              <a:rPr lang="en-US"/>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446000" cy="1473200"/>
          </a:xfrm>
        </p:spPr>
        <p:txBody>
          <a:bodyPr/>
          <a:lstStyle/>
          <a:p>
            <a:pPr>
              <a:defRPr/>
            </a:pPr>
            <a:r>
              <a:rPr lang="en-US"/>
              <a:t>Close to UML</a:t>
            </a:r>
            <a:br>
              <a:rPr lang="en-US"/>
            </a:br>
            <a:r>
              <a:rPr lang="en-US"/>
              <a:t>Take advantage of good diagramming tools</a:t>
            </a:r>
          </a:p>
        </p:txBody>
      </p:sp>
      <p:sp>
        <p:nvSpPr>
          <p:cNvPr id="53251" name="Vertical Text Placeholder 28"/>
          <p:cNvSpPr>
            <a:spLocks noGrp="1"/>
          </p:cNvSpPr>
          <p:nvPr>
            <p:ph type="body" orient="vert" idx="1"/>
          </p:nvPr>
        </p:nvSpPr>
        <p:spPr>
          <a:xfrm rot="16200000">
            <a:off x="5791200" y="2159000"/>
            <a:ext cx="2971800" cy="11455400"/>
          </a:xfrm>
        </p:spPr>
        <p:txBody>
          <a:bodyPr/>
          <a:lstStyle/>
          <a:p>
            <a:r>
              <a:rPr lang="en-US" sz="2400"/>
              <a:t>Plus a bit of effort to sort out the multiplicities ad cardinalities</a:t>
            </a:r>
          </a:p>
          <a:p>
            <a:r>
              <a:rPr lang="en-US" sz="2400"/>
              <a:t>If we use subproperties &amp; property paths &amp; a bit of external checking, </a:t>
            </a:r>
            <a:br>
              <a:rPr lang="en-US" sz="2400"/>
            </a:br>
            <a:r>
              <a:rPr lang="en-US" sz="2400"/>
              <a:t>we can produce a bridging property, which can be transitive</a:t>
            </a:r>
          </a:p>
          <a:p>
            <a:pPr lvl="1"/>
            <a:r>
              <a:rPr lang="en-US" sz="1800"/>
              <a:t>has_cause ⊑ inv(hasTopicC) o hasObjectC</a:t>
            </a:r>
          </a:p>
        </p:txBody>
      </p:sp>
      <p:sp>
        <p:nvSpPr>
          <p:cNvPr id="53252" name="Slide Number Placeholder 3"/>
          <p:cNvSpPr>
            <a:spLocks noGrp="1"/>
          </p:cNvSpPr>
          <p:nvPr>
            <p:ph type="sldNum" sz="quarter" idx="10"/>
          </p:nvPr>
        </p:nvSpPr>
        <p:spPr>
          <a:noFill/>
        </p:spPr>
        <p:txBody>
          <a:bodyPr/>
          <a:lstStyle/>
          <a:p>
            <a:fld id="{481A6FEF-4FCE-274B-BAE1-0F10D69B6A48}" type="slidenum">
              <a:rPr lang="en-US"/>
              <a:pPr/>
              <a:t>24</a:t>
            </a:fld>
            <a:endParaRPr lang="en-US"/>
          </a:p>
        </p:txBody>
      </p:sp>
      <p:sp>
        <p:nvSpPr>
          <p:cNvPr id="53253" name="Rectangle 4"/>
          <p:cNvSpPr>
            <a:spLocks noChangeArrowheads="1"/>
          </p:cNvSpPr>
          <p:nvPr/>
        </p:nvSpPr>
        <p:spPr bwMode="auto">
          <a:xfrm>
            <a:off x="1625600" y="4724400"/>
            <a:ext cx="2362200" cy="762000"/>
          </a:xfrm>
          <a:prstGeom prst="rect">
            <a:avLst/>
          </a:prstGeom>
          <a:solidFill>
            <a:schemeClr val="accent1"/>
          </a:solidFill>
          <a:ln w="12700">
            <a:solidFill>
              <a:srgbClr val="000000"/>
            </a:solidFill>
            <a:round/>
            <a:headEnd/>
            <a:tailEnd/>
          </a:ln>
        </p:spPr>
        <p:txBody>
          <a:bodyPr>
            <a:prstTxWarp prst="textNoShape">
              <a:avLst/>
            </a:prstTxWarp>
          </a:bodyPr>
          <a:lstStyle/>
          <a:p>
            <a:r>
              <a:rPr lang="en-US" sz="2400"/>
              <a:t>Pneumonia</a:t>
            </a:r>
          </a:p>
        </p:txBody>
      </p:sp>
      <p:sp>
        <p:nvSpPr>
          <p:cNvPr id="53254" name="Rectangle 5"/>
          <p:cNvSpPr>
            <a:spLocks noChangeArrowheads="1"/>
          </p:cNvSpPr>
          <p:nvPr/>
        </p:nvSpPr>
        <p:spPr bwMode="auto">
          <a:xfrm>
            <a:off x="9017000" y="4724400"/>
            <a:ext cx="2362200" cy="762000"/>
          </a:xfrm>
          <a:prstGeom prst="rect">
            <a:avLst/>
          </a:prstGeom>
          <a:solidFill>
            <a:schemeClr val="accent1"/>
          </a:solidFill>
          <a:ln w="12700">
            <a:solidFill>
              <a:srgbClr val="000000"/>
            </a:solidFill>
            <a:round/>
            <a:headEnd/>
            <a:tailEnd/>
          </a:ln>
        </p:spPr>
        <p:txBody>
          <a:bodyPr>
            <a:prstTxWarp prst="textNoShape">
              <a:avLst/>
            </a:prstTxWarp>
          </a:bodyPr>
          <a:lstStyle/>
          <a:p>
            <a:r>
              <a:rPr lang="en-US" sz="2400"/>
              <a:t>Bacterium</a:t>
            </a:r>
          </a:p>
        </p:txBody>
      </p:sp>
      <p:sp>
        <p:nvSpPr>
          <p:cNvPr id="53255" name="Rectangle 6"/>
          <p:cNvSpPr>
            <a:spLocks noChangeArrowheads="1"/>
          </p:cNvSpPr>
          <p:nvPr/>
        </p:nvSpPr>
        <p:spPr bwMode="auto">
          <a:xfrm>
            <a:off x="5359400" y="4724400"/>
            <a:ext cx="2362200" cy="762000"/>
          </a:xfrm>
          <a:prstGeom prst="rect">
            <a:avLst/>
          </a:prstGeom>
          <a:solidFill>
            <a:schemeClr val="accent1"/>
          </a:solidFill>
          <a:ln w="12700">
            <a:solidFill>
              <a:srgbClr val="000000"/>
            </a:solidFill>
            <a:round/>
            <a:headEnd/>
            <a:tailEnd/>
          </a:ln>
        </p:spPr>
        <p:txBody>
          <a:bodyPr>
            <a:prstTxWarp prst="textNoShape">
              <a:avLst/>
            </a:prstTxWarp>
          </a:bodyPr>
          <a:lstStyle/>
          <a:p>
            <a:r>
              <a:rPr lang="en-US" sz="2400"/>
              <a:t>Cause</a:t>
            </a:r>
          </a:p>
        </p:txBody>
      </p:sp>
      <p:cxnSp>
        <p:nvCxnSpPr>
          <p:cNvPr id="53256" name="Straight Arrow Connector 8"/>
          <p:cNvCxnSpPr>
            <a:cxnSpLocks noChangeShapeType="1"/>
            <a:stCxn id="53255" idx="1"/>
            <a:endCxn id="53253" idx="3"/>
          </p:cNvCxnSpPr>
          <p:nvPr/>
        </p:nvCxnSpPr>
        <p:spPr bwMode="auto">
          <a:xfrm rot="10800000">
            <a:off x="3987800" y="5105400"/>
            <a:ext cx="1371600" cy="1588"/>
          </a:xfrm>
          <a:prstGeom prst="straightConnector1">
            <a:avLst/>
          </a:prstGeom>
          <a:noFill/>
          <a:ln w="12700">
            <a:solidFill>
              <a:srgbClr val="E6E6E6"/>
            </a:solidFill>
            <a:round/>
            <a:headEnd/>
            <a:tailEnd type="arrow" w="med" len="med"/>
          </a:ln>
        </p:spPr>
      </p:cxnSp>
      <p:cxnSp>
        <p:nvCxnSpPr>
          <p:cNvPr id="53257" name="Straight Arrow Connector 10"/>
          <p:cNvCxnSpPr>
            <a:cxnSpLocks noChangeShapeType="1"/>
            <a:stCxn id="53255" idx="3"/>
            <a:endCxn id="53254" idx="1"/>
          </p:cNvCxnSpPr>
          <p:nvPr/>
        </p:nvCxnSpPr>
        <p:spPr bwMode="auto">
          <a:xfrm>
            <a:off x="7721600" y="5105400"/>
            <a:ext cx="1295400" cy="1588"/>
          </a:xfrm>
          <a:prstGeom prst="straightConnector1">
            <a:avLst/>
          </a:prstGeom>
          <a:noFill/>
          <a:ln w="12700">
            <a:solidFill>
              <a:srgbClr val="E6E6E6"/>
            </a:solidFill>
            <a:round/>
            <a:headEnd/>
            <a:tailEnd type="arrow" w="med" len="med"/>
          </a:ln>
        </p:spPr>
      </p:cxnSp>
      <p:sp>
        <p:nvSpPr>
          <p:cNvPr id="53258" name="TextBox 11"/>
          <p:cNvSpPr txBox="1">
            <a:spLocks noChangeArrowheads="1"/>
          </p:cNvSpPr>
          <p:nvPr/>
        </p:nvSpPr>
        <p:spPr bwMode="auto">
          <a:xfrm>
            <a:off x="4054475" y="4724400"/>
            <a:ext cx="1277938" cy="400050"/>
          </a:xfrm>
          <a:prstGeom prst="rect">
            <a:avLst/>
          </a:prstGeom>
          <a:noFill/>
          <a:ln w="9525">
            <a:noFill/>
            <a:miter lim="800000"/>
            <a:headEnd/>
            <a:tailEnd/>
          </a:ln>
        </p:spPr>
        <p:txBody>
          <a:bodyPr wrap="none">
            <a:prstTxWarp prst="textNoShape">
              <a:avLst/>
            </a:prstTxWarp>
            <a:spAutoFit/>
          </a:bodyPr>
          <a:lstStyle/>
          <a:p>
            <a:r>
              <a:rPr lang="en-US" sz="2000">
                <a:solidFill>
                  <a:srgbClr val="E6E6E6"/>
                </a:solidFill>
              </a:rPr>
              <a:t>hasTopicC</a:t>
            </a:r>
          </a:p>
        </p:txBody>
      </p:sp>
      <p:sp>
        <p:nvSpPr>
          <p:cNvPr id="53259" name="TextBox 12"/>
          <p:cNvSpPr txBox="1">
            <a:spLocks noChangeArrowheads="1"/>
          </p:cNvSpPr>
          <p:nvPr/>
        </p:nvSpPr>
        <p:spPr bwMode="auto">
          <a:xfrm>
            <a:off x="7661275" y="4724400"/>
            <a:ext cx="1381125" cy="400050"/>
          </a:xfrm>
          <a:prstGeom prst="rect">
            <a:avLst/>
          </a:prstGeom>
          <a:noFill/>
          <a:ln w="9525">
            <a:noFill/>
            <a:miter lim="800000"/>
            <a:headEnd/>
            <a:tailEnd/>
          </a:ln>
        </p:spPr>
        <p:txBody>
          <a:bodyPr wrap="none">
            <a:prstTxWarp prst="textNoShape">
              <a:avLst/>
            </a:prstTxWarp>
            <a:spAutoFit/>
          </a:bodyPr>
          <a:lstStyle/>
          <a:p>
            <a:r>
              <a:rPr lang="en-US" sz="2000">
                <a:solidFill>
                  <a:srgbClr val="E6E6E6"/>
                </a:solidFill>
              </a:rPr>
              <a:t>hasObjectC</a:t>
            </a:r>
          </a:p>
        </p:txBody>
      </p:sp>
      <p:sp>
        <p:nvSpPr>
          <p:cNvPr id="53260" name="Rectangle 15"/>
          <p:cNvSpPr>
            <a:spLocks noChangeArrowheads="1"/>
          </p:cNvSpPr>
          <p:nvPr/>
        </p:nvSpPr>
        <p:spPr bwMode="auto">
          <a:xfrm>
            <a:off x="7188200" y="3124200"/>
            <a:ext cx="2362200" cy="762000"/>
          </a:xfrm>
          <a:prstGeom prst="rect">
            <a:avLst/>
          </a:prstGeom>
          <a:solidFill>
            <a:schemeClr val="accent1"/>
          </a:solidFill>
          <a:ln w="12700">
            <a:solidFill>
              <a:srgbClr val="000000"/>
            </a:solidFill>
            <a:round/>
            <a:headEnd/>
            <a:tailEnd/>
          </a:ln>
        </p:spPr>
        <p:txBody>
          <a:bodyPr>
            <a:prstTxWarp prst="textNoShape">
              <a:avLst/>
            </a:prstTxWarp>
          </a:bodyPr>
          <a:lstStyle/>
          <a:p>
            <a:r>
              <a:rPr lang="en-US" sz="2400"/>
              <a:t>Association</a:t>
            </a:r>
          </a:p>
        </p:txBody>
      </p:sp>
      <p:sp>
        <p:nvSpPr>
          <p:cNvPr id="53261" name="Rectangle 16"/>
          <p:cNvSpPr>
            <a:spLocks noChangeArrowheads="1"/>
          </p:cNvSpPr>
          <p:nvPr/>
        </p:nvSpPr>
        <p:spPr bwMode="auto">
          <a:xfrm>
            <a:off x="2921000" y="3124200"/>
            <a:ext cx="2362200" cy="762000"/>
          </a:xfrm>
          <a:prstGeom prst="rect">
            <a:avLst/>
          </a:prstGeom>
          <a:solidFill>
            <a:schemeClr val="accent1"/>
          </a:solidFill>
          <a:ln w="12700">
            <a:solidFill>
              <a:srgbClr val="000000"/>
            </a:solidFill>
            <a:round/>
            <a:headEnd/>
            <a:tailEnd/>
          </a:ln>
        </p:spPr>
        <p:txBody>
          <a:bodyPr>
            <a:prstTxWarp prst="textNoShape">
              <a:avLst/>
            </a:prstTxWarp>
          </a:bodyPr>
          <a:lstStyle/>
          <a:p>
            <a:r>
              <a:rPr lang="en-US" sz="2400"/>
              <a:t>Domain</a:t>
            </a:r>
            <a:br>
              <a:rPr lang="en-US" sz="2400"/>
            </a:br>
            <a:r>
              <a:rPr lang="en-US" sz="2400"/>
              <a:t>Entity</a:t>
            </a:r>
          </a:p>
        </p:txBody>
      </p:sp>
      <p:sp>
        <p:nvSpPr>
          <p:cNvPr id="53262" name="Rectangle 17"/>
          <p:cNvSpPr>
            <a:spLocks noChangeArrowheads="1"/>
          </p:cNvSpPr>
          <p:nvPr/>
        </p:nvSpPr>
        <p:spPr bwMode="auto">
          <a:xfrm>
            <a:off x="5054600" y="1905000"/>
            <a:ext cx="2362200" cy="762000"/>
          </a:xfrm>
          <a:prstGeom prst="rect">
            <a:avLst/>
          </a:prstGeom>
          <a:solidFill>
            <a:schemeClr val="accent1"/>
          </a:solidFill>
          <a:ln w="12700">
            <a:solidFill>
              <a:srgbClr val="000000"/>
            </a:solidFill>
            <a:round/>
            <a:headEnd/>
            <a:tailEnd/>
          </a:ln>
        </p:spPr>
        <p:txBody>
          <a:bodyPr>
            <a:prstTxWarp prst="textNoShape">
              <a:avLst/>
            </a:prstTxWarp>
          </a:bodyPr>
          <a:lstStyle/>
          <a:p>
            <a:r>
              <a:rPr lang="en-US" sz="2400"/>
              <a:t>Top</a:t>
            </a:r>
          </a:p>
        </p:txBody>
      </p:sp>
      <p:cxnSp>
        <p:nvCxnSpPr>
          <p:cNvPr id="53263" name="Straight Arrow Connector 19"/>
          <p:cNvCxnSpPr>
            <a:cxnSpLocks noChangeShapeType="1"/>
            <a:stCxn id="53253" idx="0"/>
            <a:endCxn id="53261" idx="2"/>
          </p:cNvCxnSpPr>
          <p:nvPr/>
        </p:nvCxnSpPr>
        <p:spPr bwMode="auto">
          <a:xfrm rot="5400000" flipH="1" flipV="1">
            <a:off x="3035300" y="3657600"/>
            <a:ext cx="838200" cy="1295400"/>
          </a:xfrm>
          <a:prstGeom prst="straightConnector1">
            <a:avLst/>
          </a:prstGeom>
          <a:noFill/>
          <a:ln w="12700">
            <a:solidFill>
              <a:srgbClr val="E6E6E6"/>
            </a:solidFill>
            <a:round/>
            <a:headEnd/>
            <a:tailEnd type="arrow" w="med" len="med"/>
          </a:ln>
        </p:spPr>
      </p:cxnSp>
      <p:cxnSp>
        <p:nvCxnSpPr>
          <p:cNvPr id="53264" name="Straight Arrow Connector 21"/>
          <p:cNvCxnSpPr>
            <a:cxnSpLocks noChangeShapeType="1"/>
            <a:stCxn id="53254" idx="0"/>
            <a:endCxn id="53261" idx="2"/>
          </p:cNvCxnSpPr>
          <p:nvPr/>
        </p:nvCxnSpPr>
        <p:spPr bwMode="auto">
          <a:xfrm rot="16200000" flipV="1">
            <a:off x="6731000" y="1257300"/>
            <a:ext cx="838200" cy="6096000"/>
          </a:xfrm>
          <a:prstGeom prst="straightConnector1">
            <a:avLst/>
          </a:prstGeom>
          <a:noFill/>
          <a:ln w="12700">
            <a:solidFill>
              <a:srgbClr val="E6E6E6"/>
            </a:solidFill>
            <a:round/>
            <a:headEnd/>
            <a:tailEnd type="arrow" w="med" len="med"/>
          </a:ln>
        </p:spPr>
      </p:cxnSp>
      <p:cxnSp>
        <p:nvCxnSpPr>
          <p:cNvPr id="53265" name="Straight Arrow Connector 23"/>
          <p:cNvCxnSpPr>
            <a:cxnSpLocks noChangeShapeType="1"/>
            <a:stCxn id="53255" idx="0"/>
            <a:endCxn id="53260" idx="2"/>
          </p:cNvCxnSpPr>
          <p:nvPr/>
        </p:nvCxnSpPr>
        <p:spPr bwMode="auto">
          <a:xfrm rot="5400000" flipH="1" flipV="1">
            <a:off x="7035800" y="3390900"/>
            <a:ext cx="838200" cy="1828800"/>
          </a:xfrm>
          <a:prstGeom prst="straightConnector1">
            <a:avLst/>
          </a:prstGeom>
          <a:noFill/>
          <a:ln w="12700">
            <a:solidFill>
              <a:srgbClr val="E6E6E6"/>
            </a:solidFill>
            <a:round/>
            <a:headEnd/>
            <a:tailEnd type="arrow" w="med" len="med"/>
          </a:ln>
        </p:spPr>
      </p:cxnSp>
      <p:cxnSp>
        <p:nvCxnSpPr>
          <p:cNvPr id="53266" name="Straight Arrow Connector 25"/>
          <p:cNvCxnSpPr>
            <a:cxnSpLocks noChangeShapeType="1"/>
            <a:stCxn id="53261" idx="0"/>
            <a:endCxn id="53262" idx="2"/>
          </p:cNvCxnSpPr>
          <p:nvPr/>
        </p:nvCxnSpPr>
        <p:spPr bwMode="auto">
          <a:xfrm rot="5400000" flipH="1" flipV="1">
            <a:off x="4940300" y="1828800"/>
            <a:ext cx="457200" cy="2133600"/>
          </a:xfrm>
          <a:prstGeom prst="straightConnector1">
            <a:avLst/>
          </a:prstGeom>
          <a:noFill/>
          <a:ln w="12700">
            <a:solidFill>
              <a:srgbClr val="E6E6E6"/>
            </a:solidFill>
            <a:round/>
            <a:headEnd/>
            <a:tailEnd type="arrow" w="med" len="med"/>
          </a:ln>
        </p:spPr>
      </p:cxnSp>
      <p:cxnSp>
        <p:nvCxnSpPr>
          <p:cNvPr id="53267" name="Straight Arrow Connector 27"/>
          <p:cNvCxnSpPr>
            <a:cxnSpLocks noChangeShapeType="1"/>
            <a:stCxn id="53260" idx="0"/>
            <a:endCxn id="53262" idx="2"/>
          </p:cNvCxnSpPr>
          <p:nvPr/>
        </p:nvCxnSpPr>
        <p:spPr bwMode="auto">
          <a:xfrm rot="16200000" flipV="1">
            <a:off x="7073900" y="1828800"/>
            <a:ext cx="457200" cy="2133600"/>
          </a:xfrm>
          <a:prstGeom prst="straightConnector1">
            <a:avLst/>
          </a:prstGeom>
          <a:noFill/>
          <a:ln w="12700">
            <a:solidFill>
              <a:srgbClr val="E6E6E6"/>
            </a:solidFill>
            <a:round/>
            <a:headEnd/>
            <a:tailEnd type="arrow" w="med" len="med"/>
          </a:ln>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Reifying associations: </a:t>
            </a:r>
            <a:br>
              <a:rPr lang="en-US"/>
            </a:br>
            <a:r>
              <a:rPr lang="en-US"/>
              <a:t>An approach to “particulars”</a:t>
            </a:r>
          </a:p>
        </p:txBody>
      </p:sp>
      <p:sp>
        <p:nvSpPr>
          <p:cNvPr id="54275" name="Content Placeholder 2"/>
          <p:cNvSpPr>
            <a:spLocks noGrp="1"/>
          </p:cNvSpPr>
          <p:nvPr>
            <p:ph idx="1"/>
          </p:nvPr>
        </p:nvSpPr>
        <p:spPr>
          <a:xfrm>
            <a:off x="498475" y="1752600"/>
            <a:ext cx="12506325" cy="6870700"/>
          </a:xfrm>
        </p:spPr>
        <p:txBody>
          <a:bodyPr/>
          <a:lstStyle/>
          <a:p>
            <a:r>
              <a:rPr lang="en-US"/>
              <a:t>Natural representation for “some”/“may”</a:t>
            </a:r>
          </a:p>
          <a:p>
            <a:pPr lvl="1"/>
            <a:r>
              <a:rPr lang="en-US"/>
              <a:t>FAQ: “How do I say ‘may’ in OWL” – </a:t>
            </a:r>
          </a:p>
          <a:p>
            <a:pPr lvl="2"/>
            <a:r>
              <a:rPr lang="en-US"/>
              <a:t>E.g. Pneumonia may be caused by Bacteria?</a:t>
            </a:r>
          </a:p>
          <a:p>
            <a:pPr lvl="1"/>
            <a:r>
              <a:rPr lang="en-US"/>
              <a:t>As useful an approximation as the usual FoL for “some”</a:t>
            </a:r>
            <a:br>
              <a:rPr lang="en-US"/>
            </a:br>
            <a:r>
              <a:rPr lang="en-US"/>
              <a:t>∃xy. C(x) &amp; D(y) &amp; p(x,y)</a:t>
            </a:r>
          </a:p>
          <a:p>
            <a:pPr lvl="2">
              <a:buFont typeface="Arial" charset="0"/>
              <a:buNone/>
            </a:pPr>
            <a:r>
              <a:rPr lang="en-US"/>
              <a:t>( Reified associations slightly weaker: do not assert existence of any instances)</a:t>
            </a:r>
          </a:p>
          <a:p>
            <a:r>
              <a:rPr lang="en-US"/>
              <a:t>Natural attachment point for strengths of association</a:t>
            </a:r>
          </a:p>
          <a:p>
            <a:pPr lvl="1"/>
            <a:r>
              <a:rPr lang="en-US"/>
              <a:t>FAQ: “How do I represent probabilities in OWL”</a:t>
            </a:r>
          </a:p>
          <a:p>
            <a:pPr lvl="2"/>
            <a:r>
              <a:rPr lang="en-US"/>
              <a:t>Attach them to the associations</a:t>
            </a:r>
          </a:p>
          <a:p>
            <a:r>
              <a:rPr lang="en-US"/>
              <a:t>Natural representation for “sanctioning”</a:t>
            </a:r>
          </a:p>
          <a:p>
            <a:pPr lvl="1"/>
            <a:r>
              <a:rPr lang="en-US"/>
              <a:t>Just ask for minimal non-redundant set of associations with a  given topic</a:t>
            </a:r>
          </a:p>
          <a:p>
            <a:pPr lvl="2"/>
            <a:r>
              <a:rPr lang="en-US"/>
              <a:t>Number 1 complaint from users converting from Protégé frames to Protégé OWL – “Where is the list of properties”</a:t>
            </a:r>
          </a:p>
        </p:txBody>
      </p:sp>
      <p:sp>
        <p:nvSpPr>
          <p:cNvPr id="54276" name="Slide Number Placeholder 3"/>
          <p:cNvSpPr>
            <a:spLocks noGrp="1"/>
          </p:cNvSpPr>
          <p:nvPr>
            <p:ph type="sldNum" sz="quarter" idx="10"/>
          </p:nvPr>
        </p:nvSpPr>
        <p:spPr>
          <a:noFill/>
        </p:spPr>
        <p:txBody>
          <a:bodyPr/>
          <a:lstStyle/>
          <a:p>
            <a:fld id="{0B965C19-32C7-4C43-9E7B-AA10A29D9693}" type="slidenum">
              <a:rPr lang="en-US"/>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3" y="200025"/>
            <a:ext cx="11412537" cy="1473200"/>
          </a:xfrm>
        </p:spPr>
        <p:txBody>
          <a:bodyPr/>
          <a:lstStyle/>
          <a:p>
            <a:pPr>
              <a:defRPr/>
            </a:pPr>
            <a:r>
              <a:rPr lang="en-US"/>
              <a:t>Value sets: </a:t>
            </a:r>
            <a:br>
              <a:rPr lang="en-US"/>
            </a:br>
            <a:r>
              <a:rPr lang="en-US" i="1"/>
              <a:t>Mission critical for medical applications</a:t>
            </a:r>
            <a:br>
              <a:rPr lang="en-US" i="1"/>
            </a:br>
            <a:r>
              <a:rPr lang="en-US" sz="4000" i="1"/>
              <a:t>… but obvious DL solutions do not work</a:t>
            </a:r>
            <a:endParaRPr lang="en-US" i="1"/>
          </a:p>
        </p:txBody>
      </p:sp>
      <p:sp>
        <p:nvSpPr>
          <p:cNvPr id="55299" name="Content Placeholder 2"/>
          <p:cNvSpPr>
            <a:spLocks noGrp="1"/>
          </p:cNvSpPr>
          <p:nvPr>
            <p:ph idx="1"/>
          </p:nvPr>
        </p:nvSpPr>
        <p:spPr>
          <a:xfrm>
            <a:off x="558800" y="2209800"/>
            <a:ext cx="11718925" cy="9091613"/>
          </a:xfrm>
        </p:spPr>
        <p:txBody>
          <a:bodyPr/>
          <a:lstStyle/>
          <a:p>
            <a:r>
              <a:rPr lang="en-US"/>
              <a:t>Three cases – plus boolean combinations</a:t>
            </a:r>
          </a:p>
          <a:p>
            <a:pPr lvl="1"/>
            <a:r>
              <a:rPr lang="en-US"/>
              <a:t>Value types – often specialist – validated lexically</a:t>
            </a:r>
          </a:p>
          <a:p>
            <a:pPr lvl="2"/>
            <a:r>
              <a:rPr lang="en-US"/>
              <a:t>Strings numbers, date-time, quantities, …</a:t>
            </a:r>
          </a:p>
          <a:p>
            <a:pPr lvl="2"/>
            <a:r>
              <a:rPr lang="en-US"/>
              <a:t>Biological units per f(weight, height, lab test value)</a:t>
            </a:r>
          </a:p>
          <a:p>
            <a:pPr lvl="2"/>
            <a:r>
              <a:rPr lang="en-US"/>
              <a:t>Fingers, +..++++, grade i..iv, …</a:t>
            </a:r>
          </a:p>
          <a:p>
            <a:pPr lvl="1"/>
            <a:r>
              <a:rPr lang="en-US"/>
              <a:t>Enumerated lists of entities from some domain</a:t>
            </a:r>
          </a:p>
          <a:p>
            <a:pPr lvl="2"/>
            <a:r>
              <a:rPr lang="en-US" i="1"/>
              <a:t>Pain radiates to: Left/Right Shoulder, Left/Right Arm, Abdomen, Back, Left Axilla</a:t>
            </a:r>
          </a:p>
          <a:p>
            <a:pPr lvl="3"/>
            <a:r>
              <a:rPr lang="en-US"/>
              <a:t>But NOT their subclasses</a:t>
            </a:r>
          </a:p>
          <a:p>
            <a:pPr lvl="1"/>
            <a:r>
              <a:rPr lang="en-US"/>
              <a:t>Systematic lists</a:t>
            </a:r>
          </a:p>
          <a:p>
            <a:pPr lvl="2"/>
            <a:r>
              <a:rPr lang="en-US" i="1"/>
              <a:t>Regions of skin of the face excluding the eyelid</a:t>
            </a:r>
          </a:p>
          <a:p>
            <a:pPr lvl="3"/>
            <a:r>
              <a:rPr lang="en-US" i="0"/>
              <a:t>to a designated granularity</a:t>
            </a:r>
          </a:p>
          <a:p>
            <a:r>
              <a:rPr lang="en-US"/>
              <a:t>Special cases different from general</a:t>
            </a:r>
          </a:p>
          <a:p>
            <a:pPr lvl="1"/>
            <a:r>
              <a:rPr lang="en-US"/>
              <a:t>Often require over-riding</a:t>
            </a:r>
          </a:p>
          <a:p>
            <a:pPr lvl="2"/>
            <a:endParaRPr lang="en-US"/>
          </a:p>
          <a:p>
            <a:pPr lvl="1"/>
            <a:endParaRPr lang="en-US"/>
          </a:p>
          <a:p>
            <a:pPr lvl="1"/>
            <a:endParaRPr lang="en-US"/>
          </a:p>
          <a:p>
            <a:pPr lvl="2"/>
            <a:endParaRPr lang="en-US"/>
          </a:p>
          <a:p>
            <a:endParaRPr lang="en-US"/>
          </a:p>
          <a:p>
            <a:endParaRPr lang="en-US"/>
          </a:p>
        </p:txBody>
      </p:sp>
      <p:sp>
        <p:nvSpPr>
          <p:cNvPr id="55300" name="Slide Number Placeholder 3"/>
          <p:cNvSpPr>
            <a:spLocks noGrp="1"/>
          </p:cNvSpPr>
          <p:nvPr>
            <p:ph type="sldNum" sz="quarter" idx="10"/>
          </p:nvPr>
        </p:nvSpPr>
        <p:spPr>
          <a:noFill/>
        </p:spPr>
        <p:txBody>
          <a:bodyPr/>
          <a:lstStyle/>
          <a:p>
            <a:fld id="{C0614572-60EA-D147-900F-031B06FAFB48}"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Value sets: Awkward or impossible to express as DL queries: Choices</a:t>
            </a:r>
          </a:p>
        </p:txBody>
      </p:sp>
      <p:sp>
        <p:nvSpPr>
          <p:cNvPr id="56323" name="Content Placeholder 2"/>
          <p:cNvSpPr>
            <a:spLocks noGrp="1"/>
          </p:cNvSpPr>
          <p:nvPr>
            <p:ph idx="1"/>
          </p:nvPr>
        </p:nvSpPr>
        <p:spPr>
          <a:xfrm>
            <a:off x="498475" y="2185988"/>
            <a:ext cx="12506325" cy="6870700"/>
          </a:xfrm>
        </p:spPr>
        <p:txBody>
          <a:bodyPr/>
          <a:lstStyle/>
          <a:p>
            <a:r>
              <a:rPr lang="en-US"/>
              <a:t>Use “Most specific” strategy &amp; Knowledge Exploration</a:t>
            </a:r>
          </a:p>
          <a:p>
            <a:pPr lvl="1"/>
            <a:r>
              <a:rPr lang="en-US"/>
              <a:t>Most specific value set for a given association with a given topic</a:t>
            </a:r>
          </a:p>
          <a:p>
            <a:pPr lvl="2"/>
            <a:r>
              <a:rPr lang="en-US"/>
              <a:t>And any other qualifications</a:t>
            </a:r>
          </a:p>
          <a:p>
            <a:r>
              <a:rPr lang="en-US"/>
              <a:t>Represent all values as individuals</a:t>
            </a:r>
          </a:p>
          <a:p>
            <a:pPr lvl="1"/>
            <a:r>
              <a:rPr lang="en-US"/>
              <a:t>But this sacrifices most of benefits of ontology and inference</a:t>
            </a:r>
          </a:p>
          <a:p>
            <a:pPr lvl="2"/>
            <a:r>
              <a:rPr lang="en-US"/>
              <a:t>Baby gone with bathwater</a:t>
            </a:r>
          </a:p>
          <a:p>
            <a:pPr lvl="2"/>
            <a:endParaRPr lang="en-US"/>
          </a:p>
          <a:p>
            <a:r>
              <a:rPr lang="en-US"/>
              <a:t>Represent values as the classes, per se.</a:t>
            </a:r>
          </a:p>
          <a:p>
            <a:pPr lvl="1"/>
            <a:r>
              <a:rPr lang="en-US"/>
              <a:t>Create a second layer of meta-individuals (puns?) for classes</a:t>
            </a:r>
          </a:p>
          <a:p>
            <a:pPr lvl="1"/>
            <a:r>
              <a:rPr lang="en-US"/>
              <a:t>Can form queries easily</a:t>
            </a:r>
          </a:p>
          <a:p>
            <a:pPr lvl="2"/>
            <a:r>
              <a:rPr lang="en-US"/>
              <a:t>But complicated</a:t>
            </a:r>
          </a:p>
          <a:p>
            <a:pPr lvl="2"/>
            <a:r>
              <a:rPr lang="en-US"/>
              <a:t>Any errors lead to “Unsatisfiable ontology”</a:t>
            </a:r>
          </a:p>
        </p:txBody>
      </p:sp>
      <p:sp>
        <p:nvSpPr>
          <p:cNvPr id="56324" name="Slide Number Placeholder 3"/>
          <p:cNvSpPr>
            <a:spLocks noGrp="1"/>
          </p:cNvSpPr>
          <p:nvPr>
            <p:ph type="sldNum" sz="quarter" idx="10"/>
          </p:nvPr>
        </p:nvSpPr>
        <p:spPr>
          <a:noFill/>
        </p:spPr>
        <p:txBody>
          <a:bodyPr/>
          <a:lstStyle/>
          <a:p>
            <a:fld id="{2BD551AA-F586-9C4F-A463-E15BD84CF705}" type="slidenum">
              <a:rPr lang="en-US"/>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and beware of brittle reasoning</a:t>
            </a:r>
            <a:br>
              <a:rPr lang="en-US"/>
            </a:br>
            <a:r>
              <a:rPr lang="en-US"/>
              <a:t>    performance</a:t>
            </a:r>
          </a:p>
        </p:txBody>
      </p:sp>
      <p:sp>
        <p:nvSpPr>
          <p:cNvPr id="3" name="Content Placeholder 2"/>
          <p:cNvSpPr>
            <a:spLocks noGrp="1"/>
          </p:cNvSpPr>
          <p:nvPr>
            <p:ph idx="1"/>
          </p:nvPr>
        </p:nvSpPr>
        <p:spPr>
          <a:xfrm>
            <a:off x="498474" y="2185988"/>
            <a:ext cx="12506325" cy="6870700"/>
          </a:xfrm>
        </p:spPr>
        <p:txBody>
          <a:bodyPr/>
          <a:lstStyle/>
          <a:p>
            <a:r>
              <a:rPr lang="en-US"/>
              <a:t>Restrictions that are very efficient in an isolated models may stop classifier if included deeply nested in expressions</a:t>
            </a:r>
          </a:p>
          <a:p>
            <a:pPr lvl="1"/>
            <a:r>
              <a:rPr lang="en-US"/>
              <a:t>Which is where you find value sets</a:t>
            </a:r>
          </a:p>
          <a:p>
            <a:endParaRPr lang="en-US"/>
          </a:p>
          <a:p>
            <a:r>
              <a:rPr lang="en-US"/>
              <a:t>A reason for not using DL reasoning for value sets</a:t>
            </a:r>
          </a:p>
          <a:p>
            <a:pPr lvl="1"/>
            <a:r>
              <a:rPr lang="en-US"/>
              <a:t>Or for finding a way to partition the reasoning</a:t>
            </a:r>
          </a:p>
          <a:p>
            <a:pPr lvl="2"/>
            <a:endParaRPr lang="en-US"/>
          </a:p>
        </p:txBody>
      </p:sp>
      <p:sp>
        <p:nvSpPr>
          <p:cNvPr id="4" name="Slide Number Placeholder 3"/>
          <p:cNvSpPr>
            <a:spLocks noGrp="1"/>
          </p:cNvSpPr>
          <p:nvPr>
            <p:ph type="sldNum" sz="quarter" idx="10"/>
          </p:nvPr>
        </p:nvSpPr>
        <p:spPr/>
        <p:txBody>
          <a:bodyPr/>
          <a:lstStyle/>
          <a:p>
            <a:pPr>
              <a:defRPr/>
            </a:pPr>
            <a:fld id="{161538AF-2D09-4642-95A8-9343C2F5AE79}" type="slidenum">
              <a:rPr lang="en-US"/>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DLs &amp; Templates: </a:t>
            </a:r>
            <a:br>
              <a:rPr lang="en-US"/>
            </a:br>
            <a:r>
              <a:rPr lang="en-US"/>
              <a:t>Two bad non-solutions</a:t>
            </a:r>
          </a:p>
        </p:txBody>
      </p:sp>
      <p:sp>
        <p:nvSpPr>
          <p:cNvPr id="57347" name="Content Placeholder 2"/>
          <p:cNvSpPr>
            <a:spLocks noGrp="1"/>
          </p:cNvSpPr>
          <p:nvPr>
            <p:ph idx="1"/>
          </p:nvPr>
        </p:nvSpPr>
        <p:spPr>
          <a:xfrm>
            <a:off x="498475" y="2185988"/>
            <a:ext cx="13166725" cy="6870700"/>
          </a:xfrm>
        </p:spPr>
        <p:txBody>
          <a:bodyPr/>
          <a:lstStyle/>
          <a:p>
            <a:r>
              <a:rPr lang="en-US"/>
              <a:t>Use universal constraints for “may” or “sanctioning”</a:t>
            </a:r>
          </a:p>
          <a:p>
            <a:pPr lvl="1"/>
            <a:r>
              <a:rPr lang="en-US"/>
              <a:t>Satisfiable (trivially) if empty, but</a:t>
            </a:r>
          </a:p>
          <a:p>
            <a:pPr lvl="1"/>
            <a:r>
              <a:rPr lang="en-US"/>
              <a:t>Eventually usually produce unexpected inferences</a:t>
            </a:r>
          </a:p>
          <a:p>
            <a:r>
              <a:rPr lang="en-US"/>
              <a:t>Use universal restrictions to indicate template structrure</a:t>
            </a:r>
            <a:br>
              <a:rPr lang="en-US"/>
            </a:br>
            <a:r>
              <a:rPr lang="en-US"/>
              <a:t>(including domain &amp; range constraints in data models)</a:t>
            </a:r>
          </a:p>
          <a:p>
            <a:pPr lvl="1"/>
            <a:r>
              <a:rPr lang="en-US"/>
              <a:t>Infection </a:t>
            </a:r>
            <a:r>
              <a:rPr lang="en-US">
                <a:sym typeface="Wingdings" charset="2"/>
              </a:rPr>
              <a:t>⊑ </a:t>
            </a:r>
            <a:r>
              <a:rPr lang="en-US"/>
              <a:t> has_cause only Micro_organism</a:t>
            </a:r>
            <a:br>
              <a:rPr lang="en-US"/>
            </a:br>
            <a:r>
              <a:rPr lang="en-US"/>
              <a:t>Pneumonia </a:t>
            </a:r>
            <a:r>
              <a:rPr lang="en-US">
                <a:sym typeface="Wingdings" charset="2"/>
              </a:rPr>
              <a:t>⊑</a:t>
            </a:r>
            <a:r>
              <a:rPr lang="en-US"/>
              <a:t> Infection</a:t>
            </a:r>
            <a:br>
              <a:rPr lang="en-US"/>
            </a:br>
            <a:r>
              <a:rPr lang="en-US"/>
              <a:t>Radiation_pneumonia </a:t>
            </a:r>
            <a:r>
              <a:rPr lang="en-US">
                <a:sym typeface="Wingdings" charset="2"/>
              </a:rPr>
              <a:t>⊑</a:t>
            </a:r>
            <a:r>
              <a:rPr lang="en-US"/>
              <a:t> Pneumonia &amp;</a:t>
            </a:r>
            <a:br>
              <a:rPr lang="en-US"/>
            </a:br>
            <a:r>
              <a:rPr lang="en-US"/>
              <a:t>                                       ⊑ has_cause some Radiation</a:t>
            </a:r>
            <a:br>
              <a:rPr lang="en-US"/>
            </a:br>
            <a:r>
              <a:rPr lang="en-US"/>
              <a:t>∴ Radiation ⊑ Micro_organism</a:t>
            </a:r>
          </a:p>
          <a:p>
            <a:pPr lvl="2"/>
            <a:r>
              <a:rPr lang="en-US"/>
              <a:t>Instead of a simple range error you get a misclassification / unintended inference</a:t>
            </a:r>
          </a:p>
          <a:p>
            <a:pPr lvl="3"/>
            <a:r>
              <a:rPr lang="en-US"/>
              <a:t>Non-local, hard to explain, hard to fix, computationally expensive</a:t>
            </a:r>
          </a:p>
          <a:p>
            <a:pPr lvl="2"/>
            <a:r>
              <a:rPr lang="en-US"/>
              <a:t>And still hard to find as sanction using standard DL queries.</a:t>
            </a:r>
          </a:p>
          <a:p>
            <a:endParaRPr lang="en-US"/>
          </a:p>
        </p:txBody>
      </p:sp>
      <p:sp>
        <p:nvSpPr>
          <p:cNvPr id="57348" name="Slide Number Placeholder 3"/>
          <p:cNvSpPr>
            <a:spLocks noGrp="1"/>
          </p:cNvSpPr>
          <p:nvPr>
            <p:ph type="sldNum" sz="quarter" idx="10"/>
          </p:nvPr>
        </p:nvSpPr>
        <p:spPr>
          <a:noFill/>
        </p:spPr>
        <p:txBody>
          <a:bodyPr/>
          <a:lstStyle/>
          <a:p>
            <a:fld id="{5E561E34-0722-A744-90A7-52D3D55BB720}" type="slidenum">
              <a:rPr lang="en-US"/>
              <a:pPr/>
              <a:t>29</a:t>
            </a:fld>
            <a:endParaRPr lang="en-US"/>
          </a:p>
        </p:txBody>
      </p:sp>
      <p:sp>
        <p:nvSpPr>
          <p:cNvPr id="5" name="TextBox 4"/>
          <p:cNvSpPr txBox="1"/>
          <p:nvPr/>
        </p:nvSpPr>
        <p:spPr>
          <a:xfrm>
            <a:off x="9154821" y="1353746"/>
            <a:ext cx="184666" cy="615553"/>
          </a:xfrm>
          <a:prstGeom prst="rect">
            <a:avLst/>
          </a:prstGeom>
          <a:noFill/>
        </p:spPr>
        <p:txBody>
          <a:bodyPr wrap="none" rtlCol="0">
            <a:spAutoFit/>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Problems I am trying to solve</a:t>
            </a:r>
          </a:p>
        </p:txBody>
      </p:sp>
      <p:sp>
        <p:nvSpPr>
          <p:cNvPr id="31747" name="Content Placeholder 2"/>
          <p:cNvSpPr>
            <a:spLocks noGrp="1"/>
          </p:cNvSpPr>
          <p:nvPr>
            <p:ph idx="1"/>
          </p:nvPr>
        </p:nvSpPr>
        <p:spPr>
          <a:xfrm>
            <a:off x="482600" y="1219200"/>
            <a:ext cx="11709400" cy="4800600"/>
          </a:xfrm>
        </p:spPr>
        <p:txBody>
          <a:bodyPr/>
          <a:lstStyle/>
          <a:p>
            <a:r>
              <a:rPr lang="en-US"/>
              <a:t>How to generate simple forms for complex patients- multiple diseases and considerations</a:t>
            </a:r>
          </a:p>
          <a:p>
            <a:pPr lvl="1"/>
            <a:r>
              <a:rPr lang="en-US"/>
              <a:t>“An elderly man with confusion, rapid breathing, and extensive bruising as seen by the Emergency room Medic”</a:t>
            </a:r>
          </a:p>
          <a:p>
            <a:pPr lvl="2"/>
            <a:r>
              <a:rPr lang="en-US" sz="2000"/>
              <a:t>Pneumonia v  alcohol v liver disease v head injury v diabetic coma…</a:t>
            </a:r>
          </a:p>
          <a:p>
            <a:pPr lvl="3"/>
            <a:r>
              <a:rPr lang="en-US"/>
              <a:t>Probably more than one</a:t>
            </a:r>
          </a:p>
          <a:p>
            <a:pPr lvl="1"/>
            <a:r>
              <a:rPr lang="en-US"/>
              <a:t>Without combinatorial explosion &amp; assuring correctness</a:t>
            </a:r>
          </a:p>
          <a:p>
            <a:pPr lvl="2"/>
            <a:r>
              <a:rPr lang="en-US"/>
              <a:t>A typical hospital has several thousand forms each of which take ~ 3+ person-months to develop; A typical patient may need several.</a:t>
            </a:r>
          </a:p>
          <a:p>
            <a:pPr lvl="3"/>
            <a:r>
              <a:rPr lang="en-US"/>
              <a:t>… and they don’t begin to cover what’s needed – THE bottleneck</a:t>
            </a:r>
          </a:p>
          <a:p>
            <a:pPr lvl="3"/>
            <a:endParaRPr lang="en-US"/>
          </a:p>
        </p:txBody>
      </p:sp>
      <p:sp>
        <p:nvSpPr>
          <p:cNvPr id="31748" name="Slide Number Placeholder 3"/>
          <p:cNvSpPr>
            <a:spLocks noGrp="1"/>
          </p:cNvSpPr>
          <p:nvPr>
            <p:ph type="sldNum" sz="quarter" idx="10"/>
          </p:nvPr>
        </p:nvSpPr>
        <p:spPr>
          <a:noFill/>
        </p:spPr>
        <p:txBody>
          <a:bodyPr/>
          <a:lstStyle/>
          <a:p>
            <a:fld id="{050D3790-0F76-C44D-BC65-AAD5BF08CFC1}" type="slidenum">
              <a:rPr lang="en-US"/>
              <a:pPr/>
              <a:t>3</a:t>
            </a:fld>
            <a:endParaRPr lang="en-US"/>
          </a:p>
        </p:txBody>
      </p:sp>
      <p:pic>
        <p:nvPicPr>
          <p:cNvPr id="31749" name="Picture 5" descr="forms.jpg"/>
          <p:cNvPicPr>
            <a:picLocks noChangeAspect="1"/>
          </p:cNvPicPr>
          <p:nvPr/>
        </p:nvPicPr>
        <p:blipFill>
          <a:blip r:embed="rId2"/>
          <a:srcRect/>
          <a:stretch>
            <a:fillRect/>
          </a:stretch>
        </p:blipFill>
        <p:spPr bwMode="auto">
          <a:xfrm>
            <a:off x="1016000" y="6705600"/>
            <a:ext cx="2833688" cy="2438400"/>
          </a:xfrm>
          <a:prstGeom prst="rect">
            <a:avLst/>
          </a:prstGeom>
          <a:noFill/>
          <a:ln w="9525">
            <a:noFill/>
            <a:miter lim="800000"/>
            <a:headEnd/>
            <a:tailEnd/>
          </a:ln>
        </p:spPr>
      </p:pic>
      <p:pic>
        <p:nvPicPr>
          <p:cNvPr id="31750" name="Picture 4" descr="forms.gif"/>
          <p:cNvPicPr>
            <a:picLocks noChangeAspect="1"/>
          </p:cNvPicPr>
          <p:nvPr/>
        </p:nvPicPr>
        <p:blipFill>
          <a:blip r:embed="rId3"/>
          <a:srcRect/>
          <a:stretch>
            <a:fillRect/>
          </a:stretch>
        </p:blipFill>
        <p:spPr bwMode="auto">
          <a:xfrm>
            <a:off x="3530600" y="7086600"/>
            <a:ext cx="2849563" cy="2667000"/>
          </a:xfrm>
          <a:prstGeom prst="rect">
            <a:avLst/>
          </a:prstGeom>
          <a:noFill/>
          <a:ln w="9525">
            <a:noFill/>
            <a:miter lim="800000"/>
            <a:headEnd/>
            <a:tailEnd/>
          </a:ln>
        </p:spPr>
      </p:pic>
      <p:pic>
        <p:nvPicPr>
          <p:cNvPr id="31751" name="Picture 7" descr="tu05.fig6.gif"/>
          <p:cNvPicPr>
            <a:picLocks noChangeAspect="1"/>
          </p:cNvPicPr>
          <p:nvPr/>
        </p:nvPicPr>
        <p:blipFill>
          <a:blip r:embed="rId4"/>
          <a:srcRect/>
          <a:stretch>
            <a:fillRect/>
          </a:stretch>
        </p:blipFill>
        <p:spPr bwMode="auto">
          <a:xfrm>
            <a:off x="5892800" y="7772400"/>
            <a:ext cx="2443163" cy="3141663"/>
          </a:xfrm>
          <a:prstGeom prst="rect">
            <a:avLst/>
          </a:prstGeom>
          <a:noFill/>
          <a:ln w="9525">
            <a:noFill/>
            <a:miter lim="800000"/>
            <a:headEnd/>
            <a:tailEnd/>
          </a:ln>
        </p:spPr>
      </p:pic>
      <p:sp>
        <p:nvSpPr>
          <p:cNvPr id="31752" name="TextBox 8"/>
          <p:cNvSpPr txBox="1">
            <a:spLocks noChangeArrowheads="1"/>
          </p:cNvSpPr>
          <p:nvPr/>
        </p:nvSpPr>
        <p:spPr bwMode="auto">
          <a:xfrm>
            <a:off x="1147763" y="6096000"/>
            <a:ext cx="1982787" cy="584200"/>
          </a:xfrm>
          <a:prstGeom prst="rect">
            <a:avLst/>
          </a:prstGeom>
          <a:noFill/>
          <a:ln w="9525">
            <a:noFill/>
            <a:miter lim="800000"/>
            <a:headEnd/>
            <a:tailEnd/>
          </a:ln>
        </p:spPr>
        <p:txBody>
          <a:bodyPr wrap="none">
            <a:prstTxWarp prst="textNoShape">
              <a:avLst/>
            </a:prstTxWarp>
            <a:spAutoFit/>
          </a:bodyPr>
          <a:lstStyle/>
          <a:p>
            <a:r>
              <a:rPr lang="en-US" sz="3200" b="1" i="1">
                <a:solidFill>
                  <a:srgbClr val="FF8000"/>
                </a:solidFill>
              </a:rPr>
              <a:t>Too many</a:t>
            </a:r>
          </a:p>
        </p:txBody>
      </p:sp>
      <p:sp>
        <p:nvSpPr>
          <p:cNvPr id="31753" name="TextBox 9"/>
          <p:cNvSpPr txBox="1">
            <a:spLocks noChangeArrowheads="1"/>
          </p:cNvSpPr>
          <p:nvPr/>
        </p:nvSpPr>
        <p:spPr bwMode="auto">
          <a:xfrm>
            <a:off x="4235450" y="6553200"/>
            <a:ext cx="1573213" cy="584200"/>
          </a:xfrm>
          <a:prstGeom prst="rect">
            <a:avLst/>
          </a:prstGeom>
          <a:noFill/>
          <a:ln w="9525">
            <a:noFill/>
            <a:miter lim="800000"/>
            <a:headEnd/>
            <a:tailEnd/>
          </a:ln>
        </p:spPr>
        <p:txBody>
          <a:bodyPr wrap="none">
            <a:prstTxWarp prst="textNoShape">
              <a:avLst/>
            </a:prstTxWarp>
            <a:spAutoFit/>
          </a:bodyPr>
          <a:lstStyle/>
          <a:p>
            <a:r>
              <a:rPr lang="en-US" sz="3200" b="1" i="1">
                <a:solidFill>
                  <a:srgbClr val="FF8000"/>
                </a:solidFill>
              </a:rPr>
              <a:t>Too big</a:t>
            </a:r>
          </a:p>
        </p:txBody>
      </p:sp>
      <p:sp>
        <p:nvSpPr>
          <p:cNvPr id="31754" name="TextBox 10"/>
          <p:cNvSpPr txBox="1">
            <a:spLocks noChangeArrowheads="1"/>
          </p:cNvSpPr>
          <p:nvPr/>
        </p:nvSpPr>
        <p:spPr bwMode="auto">
          <a:xfrm>
            <a:off x="6654800" y="6705600"/>
            <a:ext cx="3078163" cy="1077913"/>
          </a:xfrm>
          <a:prstGeom prst="rect">
            <a:avLst/>
          </a:prstGeom>
          <a:noFill/>
          <a:ln w="9525">
            <a:noFill/>
            <a:miter lim="800000"/>
            <a:headEnd/>
            <a:tailEnd/>
          </a:ln>
        </p:spPr>
        <p:txBody>
          <a:bodyPr wrap="none">
            <a:prstTxWarp prst="textNoShape">
              <a:avLst/>
            </a:prstTxWarp>
            <a:spAutoFit/>
          </a:bodyPr>
          <a:lstStyle/>
          <a:p>
            <a:pPr algn="l"/>
            <a:r>
              <a:rPr lang="en-US" sz="3200" b="1" i="1">
                <a:solidFill>
                  <a:srgbClr val="FF8000"/>
                </a:solidFill>
              </a:rPr>
              <a:t>Too complicated</a:t>
            </a:r>
            <a:br>
              <a:rPr lang="en-US" sz="3200" b="1" i="1">
                <a:solidFill>
                  <a:srgbClr val="FF8000"/>
                </a:solidFill>
              </a:rPr>
            </a:br>
            <a:r>
              <a:rPr lang="en-US" sz="3200" b="1" i="1">
                <a:solidFill>
                  <a:srgbClr val="FF8000"/>
                </a:solidFill>
              </a:rPr>
              <a:t>&amp; repetitive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12674600" cy="1473200"/>
          </a:xfrm>
        </p:spPr>
        <p:txBody>
          <a:bodyPr/>
          <a:lstStyle/>
          <a:p>
            <a:pPr>
              <a:defRPr/>
            </a:pPr>
            <a:r>
              <a:rPr lang="en-US"/>
              <a:t>Key approaches III:   Hybrid queries and visuation methods</a:t>
            </a:r>
          </a:p>
        </p:txBody>
      </p:sp>
      <p:sp>
        <p:nvSpPr>
          <p:cNvPr id="58371" name="Content Placeholder 2"/>
          <p:cNvSpPr>
            <a:spLocks noGrp="1"/>
          </p:cNvSpPr>
          <p:nvPr>
            <p:ph idx="1"/>
          </p:nvPr>
        </p:nvSpPr>
        <p:spPr/>
        <p:txBody>
          <a:bodyPr/>
          <a:lstStyle/>
          <a:p>
            <a:r>
              <a:rPr lang="en-US"/>
              <a:t>What does it mean to Quality Assure the </a:t>
            </a:r>
            <a:r>
              <a:rPr lang="en-US" i="1"/>
              <a:t>Content </a:t>
            </a:r>
            <a:r>
              <a:rPr lang="en-US"/>
              <a:t>of an ontology?</a:t>
            </a:r>
          </a:p>
          <a:p>
            <a:pPr lvl="1"/>
            <a:r>
              <a:rPr lang="en-US"/>
              <a:t>That all </a:t>
            </a:r>
            <a:r>
              <a:rPr lang="en-US" i="1"/>
              <a:t>expected </a:t>
            </a:r>
            <a:r>
              <a:rPr lang="en-US"/>
              <a:t>inferences are made</a:t>
            </a:r>
          </a:p>
          <a:p>
            <a:pPr lvl="1"/>
            <a:r>
              <a:rPr lang="en-US"/>
              <a:t>That only </a:t>
            </a:r>
            <a:r>
              <a:rPr lang="en-US" i="1"/>
              <a:t>acceptable </a:t>
            </a:r>
            <a:r>
              <a:rPr lang="en-US"/>
              <a:t>inferences are made</a:t>
            </a:r>
          </a:p>
          <a:p>
            <a:r>
              <a:rPr lang="en-US"/>
              <a:t>How do we know what is </a:t>
            </a:r>
            <a:r>
              <a:rPr lang="en-US" i="1"/>
              <a:t>expected </a:t>
            </a:r>
            <a:r>
              <a:rPr lang="en-US"/>
              <a:t>and </a:t>
            </a:r>
            <a:r>
              <a:rPr lang="en-US" i="1"/>
              <a:t>acceptable</a:t>
            </a:r>
            <a:r>
              <a:rPr lang="en-US"/>
              <a:t>?</a:t>
            </a:r>
            <a:br>
              <a:rPr lang="en-US"/>
            </a:br>
            <a:r>
              <a:rPr lang="en-US"/>
              <a:t>How do we know what’s there?</a:t>
            </a:r>
          </a:p>
          <a:p>
            <a:pPr lvl="1"/>
            <a:r>
              <a:rPr lang="en-US"/>
              <a:t>Compare labels/names and inferences against experts, external sources, and consequences in applications</a:t>
            </a:r>
          </a:p>
          <a:p>
            <a:pPr lvl="2"/>
            <a:endParaRPr lang="en-US"/>
          </a:p>
          <a:p>
            <a:pPr lvl="1"/>
            <a:r>
              <a:rPr lang="en-US"/>
              <a:t>Requires</a:t>
            </a:r>
          </a:p>
          <a:p>
            <a:pPr lvl="2"/>
            <a:r>
              <a:rPr lang="en-US"/>
              <a:t>Visualisation up the hierarchy as well as down</a:t>
            </a:r>
          </a:p>
          <a:p>
            <a:pPr lvl="2"/>
            <a:r>
              <a:rPr lang="en-US"/>
              <a:t>Mixed queries – lexical, syntactic, “exploration”, DL (&amp; linguistic)</a:t>
            </a:r>
          </a:p>
          <a:p>
            <a:pPr lvl="2"/>
            <a:endParaRPr lang="en-US"/>
          </a:p>
          <a:p>
            <a:pPr>
              <a:buFont typeface="Arial" charset="0"/>
              <a:buNone/>
            </a:pPr>
            <a:endParaRPr lang="en-US"/>
          </a:p>
          <a:p>
            <a:pPr>
              <a:buFont typeface="Arial" charset="0"/>
              <a:buNone/>
            </a:pPr>
            <a:endParaRPr lang="en-US"/>
          </a:p>
        </p:txBody>
      </p:sp>
      <p:sp>
        <p:nvSpPr>
          <p:cNvPr id="58372" name="Slide Number Placeholder 3"/>
          <p:cNvSpPr>
            <a:spLocks noGrp="1"/>
          </p:cNvSpPr>
          <p:nvPr>
            <p:ph type="sldNum" sz="quarter" idx="10"/>
          </p:nvPr>
        </p:nvSpPr>
        <p:spPr>
          <a:noFill/>
        </p:spPr>
        <p:txBody>
          <a:bodyPr/>
          <a:lstStyle/>
          <a:p>
            <a:fld id="{4362E7D5-E0FB-264D-806A-EC9B332A647C}" type="slidenum">
              <a:rPr lang="en-US"/>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Visualisation for QA:  Look up the hierarchy as well as down</a:t>
            </a:r>
          </a:p>
        </p:txBody>
      </p:sp>
      <p:sp>
        <p:nvSpPr>
          <p:cNvPr id="62467" name="Content Placeholder 2"/>
          <p:cNvSpPr>
            <a:spLocks noGrp="1"/>
          </p:cNvSpPr>
          <p:nvPr>
            <p:ph idx="1"/>
          </p:nvPr>
        </p:nvSpPr>
        <p:spPr/>
        <p:txBody>
          <a:bodyPr/>
          <a:lstStyle/>
          <a:p>
            <a:r>
              <a:rPr lang="en-US"/>
              <a:t>Most subsumption lattices fan in upwards</a:t>
            </a:r>
          </a:p>
          <a:p>
            <a:r>
              <a:rPr lang="en-US"/>
              <a:t>Easy to see </a:t>
            </a:r>
            <a:r>
              <a:rPr lang="en-US" i="1"/>
              <a:t>unintended </a:t>
            </a:r>
            <a:r>
              <a:rPr lang="en-US"/>
              <a:t>inferred subsumptions</a:t>
            </a:r>
          </a:p>
          <a:p>
            <a:pPr lvl="1"/>
            <a:r>
              <a:rPr lang="en-US"/>
              <a:t>Within the given signature</a:t>
            </a:r>
          </a:p>
          <a:p>
            <a:pPr lvl="1"/>
            <a:r>
              <a:rPr lang="en-US"/>
              <a:t>Experts have no trouble deciding which things they don’t want</a:t>
            </a:r>
          </a:p>
          <a:p>
            <a:pPr lvl="2"/>
            <a:r>
              <a:rPr lang="en-US"/>
              <a:t>… and often even spot what’s missing</a:t>
            </a:r>
          </a:p>
          <a:p>
            <a:pPr lvl="1"/>
            <a:endParaRPr lang="en-US"/>
          </a:p>
          <a:p>
            <a:r>
              <a:rPr lang="en-US"/>
              <a:t>Example…</a:t>
            </a:r>
          </a:p>
          <a:p>
            <a:endParaRPr lang="en-US"/>
          </a:p>
          <a:p>
            <a:pPr lvl="1"/>
            <a:endParaRPr lang="en-US"/>
          </a:p>
          <a:p>
            <a:pPr lvl="1"/>
            <a:endParaRPr lang="en-US"/>
          </a:p>
        </p:txBody>
      </p:sp>
      <p:sp>
        <p:nvSpPr>
          <p:cNvPr id="62468" name="Slide Number Placeholder 3"/>
          <p:cNvSpPr>
            <a:spLocks noGrp="1"/>
          </p:cNvSpPr>
          <p:nvPr>
            <p:ph type="sldNum" sz="quarter" idx="10"/>
          </p:nvPr>
        </p:nvSpPr>
        <p:spPr>
          <a:noFill/>
        </p:spPr>
        <p:txBody>
          <a:bodyPr/>
          <a:lstStyle/>
          <a:p>
            <a:fld id="{D9811A83-9CE4-3247-A318-81C644AE861B}" type="slidenum">
              <a:rPr lang="en-US"/>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0"/>
          </p:nvPr>
        </p:nvSpPr>
        <p:spPr>
          <a:noFill/>
        </p:spPr>
        <p:txBody>
          <a:bodyPr/>
          <a:lstStyle/>
          <a:p>
            <a:fld id="{9D9C8687-2D93-8542-87A5-E09AF8A6F723}" type="slidenum">
              <a:rPr lang="en-US" smtClean="0"/>
              <a:pPr/>
              <a:t>32</a:t>
            </a:fld>
            <a:endParaRPr lang="en-US" smtClean="0"/>
          </a:p>
        </p:txBody>
      </p:sp>
      <p:sp>
        <p:nvSpPr>
          <p:cNvPr id="418818" name="Rectangle 2"/>
          <p:cNvSpPr>
            <a:spLocks noGrp="1" noChangeArrowheads="1"/>
          </p:cNvSpPr>
          <p:nvPr>
            <p:ph type="title"/>
          </p:nvPr>
        </p:nvSpPr>
        <p:spPr/>
        <p:txBody>
          <a:bodyPr/>
          <a:lstStyle/>
          <a:p>
            <a:pPr eaLnBrk="1" hangingPunct="1">
              <a:defRPr/>
            </a:pPr>
            <a:r>
              <a:rPr lang="en-US">
                <a:ea typeface="+mj-ea"/>
                <a:cs typeface="+mj-cs"/>
              </a:rPr>
              <a:t>OwlViz Upwards for Hypertension</a:t>
            </a:r>
          </a:p>
        </p:txBody>
      </p:sp>
      <p:sp>
        <p:nvSpPr>
          <p:cNvPr id="63492" name="Oval 5"/>
          <p:cNvSpPr>
            <a:spLocks/>
          </p:cNvSpPr>
          <p:nvPr/>
        </p:nvSpPr>
        <p:spPr bwMode="auto">
          <a:xfrm>
            <a:off x="4419600" y="5181600"/>
            <a:ext cx="3048000" cy="533400"/>
          </a:xfrm>
          <a:prstGeom prst="ellipse">
            <a:avLst/>
          </a:prstGeom>
          <a:noFill/>
          <a:ln w="38100">
            <a:solidFill>
              <a:srgbClr val="FF6600"/>
            </a:solidFill>
            <a:round/>
            <a:headEnd/>
            <a:tailEnd/>
          </a:ln>
        </p:spPr>
        <p:txBody>
          <a:bodyPr wrap="none" anchor="ctr">
            <a:prstTxWarp prst="textNoShape">
              <a:avLst/>
            </a:prstTxWarp>
          </a:bodyPr>
          <a:lstStyle/>
          <a:p>
            <a:endParaRPr lang="en-US"/>
          </a:p>
        </p:txBody>
      </p:sp>
      <p:grpSp>
        <p:nvGrpSpPr>
          <p:cNvPr id="63493" name="Group 12"/>
          <p:cNvGrpSpPr>
            <a:grpSpLocks/>
          </p:cNvGrpSpPr>
          <p:nvPr/>
        </p:nvGrpSpPr>
        <p:grpSpPr bwMode="auto">
          <a:xfrm>
            <a:off x="0" y="0"/>
            <a:ext cx="11277600" cy="9752013"/>
            <a:chOff x="0" y="0"/>
            <a:chExt cx="7104" cy="6143"/>
          </a:xfrm>
        </p:grpSpPr>
        <p:pic>
          <p:nvPicPr>
            <p:cNvPr id="63498" name="Picture 4" descr="Hypertension-inferred"/>
            <p:cNvPicPr>
              <a:picLocks noChangeAspect="1" noChangeArrowheads="1"/>
            </p:cNvPicPr>
            <p:nvPr/>
          </p:nvPicPr>
          <p:blipFill>
            <a:blip r:embed="rId3"/>
            <a:srcRect/>
            <a:stretch>
              <a:fillRect/>
            </a:stretch>
          </p:blipFill>
          <p:spPr bwMode="auto">
            <a:xfrm>
              <a:off x="0" y="0"/>
              <a:ext cx="7104" cy="6143"/>
            </a:xfrm>
            <a:prstGeom prst="rect">
              <a:avLst/>
            </a:prstGeom>
            <a:noFill/>
            <a:ln w="9525">
              <a:noFill/>
              <a:miter lim="800000"/>
              <a:headEnd/>
              <a:tailEnd/>
            </a:ln>
          </p:spPr>
        </p:pic>
        <p:sp>
          <p:nvSpPr>
            <p:cNvPr id="63499" name="Oval 8"/>
            <p:cNvSpPr>
              <a:spLocks/>
            </p:cNvSpPr>
            <p:nvPr/>
          </p:nvSpPr>
          <p:spPr bwMode="auto">
            <a:xfrm>
              <a:off x="4752" y="2448"/>
              <a:ext cx="2208" cy="336"/>
            </a:xfrm>
            <a:prstGeom prst="ellipse">
              <a:avLst/>
            </a:prstGeom>
            <a:noFill/>
            <a:ln w="57150">
              <a:solidFill>
                <a:srgbClr val="FF6600"/>
              </a:solidFill>
              <a:round/>
              <a:headEnd/>
              <a:tailEnd/>
            </a:ln>
          </p:spPr>
          <p:txBody>
            <a:bodyPr wrap="none" anchor="ctr">
              <a:prstTxWarp prst="textNoShape">
                <a:avLst/>
              </a:prstTxWarp>
            </a:bodyPr>
            <a:lstStyle/>
            <a:p>
              <a:endParaRPr lang="en-US"/>
            </a:p>
          </p:txBody>
        </p:sp>
        <p:sp>
          <p:nvSpPr>
            <p:cNvPr id="63500" name="Oval 9"/>
            <p:cNvSpPr>
              <a:spLocks/>
            </p:cNvSpPr>
            <p:nvPr/>
          </p:nvSpPr>
          <p:spPr bwMode="auto">
            <a:xfrm>
              <a:off x="2736" y="3264"/>
              <a:ext cx="1920" cy="336"/>
            </a:xfrm>
            <a:prstGeom prst="ellipse">
              <a:avLst/>
            </a:prstGeom>
            <a:noFill/>
            <a:ln w="57150">
              <a:solidFill>
                <a:srgbClr val="FF6600"/>
              </a:solidFill>
              <a:round/>
              <a:headEnd/>
              <a:tailEnd/>
            </a:ln>
          </p:spPr>
          <p:txBody>
            <a:bodyPr wrap="none" anchor="ctr">
              <a:prstTxWarp prst="textNoShape">
                <a:avLst/>
              </a:prstTxWarp>
            </a:bodyPr>
            <a:lstStyle/>
            <a:p>
              <a:endParaRPr lang="en-US"/>
            </a:p>
          </p:txBody>
        </p:sp>
        <p:sp>
          <p:nvSpPr>
            <p:cNvPr id="63501" name="Oval 11"/>
            <p:cNvSpPr>
              <a:spLocks/>
            </p:cNvSpPr>
            <p:nvPr/>
          </p:nvSpPr>
          <p:spPr bwMode="auto">
            <a:xfrm>
              <a:off x="0" y="3264"/>
              <a:ext cx="2544" cy="336"/>
            </a:xfrm>
            <a:prstGeom prst="ellipse">
              <a:avLst/>
            </a:prstGeom>
            <a:noFill/>
            <a:ln w="57150">
              <a:solidFill>
                <a:srgbClr val="00FF00"/>
              </a:solidFill>
              <a:round/>
              <a:headEnd/>
              <a:tailEnd/>
            </a:ln>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6553200" y="8534400"/>
            <a:ext cx="2133600" cy="381000"/>
            <a:chOff x="4128" y="5376"/>
            <a:chExt cx="1344" cy="240"/>
          </a:xfrm>
        </p:grpSpPr>
        <p:sp>
          <p:nvSpPr>
            <p:cNvPr id="63496" name="Line 13"/>
            <p:cNvSpPr>
              <a:spLocks noChangeShapeType="1"/>
            </p:cNvSpPr>
            <p:nvPr/>
          </p:nvSpPr>
          <p:spPr bwMode="auto">
            <a:xfrm flipH="1">
              <a:off x="4128" y="5376"/>
              <a:ext cx="288" cy="240"/>
            </a:xfrm>
            <a:prstGeom prst="line">
              <a:avLst/>
            </a:prstGeom>
            <a:noFill/>
            <a:ln w="28575">
              <a:solidFill>
                <a:srgbClr val="FF6600"/>
              </a:solidFill>
              <a:round/>
              <a:headEnd/>
              <a:tailEnd/>
            </a:ln>
          </p:spPr>
          <p:txBody>
            <a:bodyPr wrap="none" anchor="ctr">
              <a:prstTxWarp prst="textNoShape">
                <a:avLst/>
              </a:prstTxWarp>
            </a:bodyPr>
            <a:lstStyle/>
            <a:p>
              <a:endParaRPr lang="en-US"/>
            </a:p>
          </p:txBody>
        </p:sp>
        <p:sp>
          <p:nvSpPr>
            <p:cNvPr id="63497" name="Line 14"/>
            <p:cNvSpPr>
              <a:spLocks noChangeShapeType="1"/>
            </p:cNvSpPr>
            <p:nvPr/>
          </p:nvSpPr>
          <p:spPr bwMode="auto">
            <a:xfrm>
              <a:off x="5184" y="5376"/>
              <a:ext cx="288" cy="192"/>
            </a:xfrm>
            <a:prstGeom prst="line">
              <a:avLst/>
            </a:prstGeom>
            <a:noFill/>
            <a:ln w="28575">
              <a:solidFill>
                <a:srgbClr val="FF6600"/>
              </a:solidFill>
              <a:round/>
              <a:headEnd/>
              <a:tailEnd/>
            </a:ln>
          </p:spPr>
          <p:txBody>
            <a:bodyPr wrap="none" anchor="ctr">
              <a:prstTxWarp prst="textNoShape">
                <a:avLst/>
              </a:prstTxWarp>
            </a:bodyPr>
            <a:lstStyle/>
            <a:p>
              <a:endParaRPr lang="en-US"/>
            </a:p>
          </p:txBody>
        </p:sp>
      </p:grpSp>
      <p:sp>
        <p:nvSpPr>
          <p:cNvPr id="13" name="Freeform 12"/>
          <p:cNvSpPr>
            <a:spLocks noChangeArrowheads="1"/>
          </p:cNvSpPr>
          <p:nvPr/>
        </p:nvSpPr>
        <p:spPr bwMode="auto">
          <a:xfrm>
            <a:off x="1868488" y="5695950"/>
            <a:ext cx="3648075" cy="3683000"/>
          </a:xfrm>
          <a:custGeom>
            <a:avLst/>
            <a:gdLst>
              <a:gd name="T0" fmla="*/ 3649182 w 3646968"/>
              <a:gd name="T1" fmla="*/ 3683171 h 3682829"/>
              <a:gd name="T2" fmla="*/ 1234550 w 3646968"/>
              <a:gd name="T3" fmla="*/ 2902992 h 3682829"/>
              <a:gd name="T4" fmla="*/ 0 w 3646968"/>
              <a:gd name="T5" fmla="*/ 0 h 3682829"/>
              <a:gd name="T6" fmla="*/ 0 60000 65536"/>
              <a:gd name="T7" fmla="*/ 0 60000 65536"/>
              <a:gd name="T8" fmla="*/ 0 60000 65536"/>
              <a:gd name="T9" fmla="*/ 0 w 3646968"/>
              <a:gd name="T10" fmla="*/ 0 h 3682829"/>
              <a:gd name="T11" fmla="*/ 3646968 w 3646968"/>
              <a:gd name="T12" fmla="*/ 3682829 h 3682829"/>
            </a:gdLst>
            <a:ahLst/>
            <a:cxnLst>
              <a:cxn ang="T6">
                <a:pos x="T0" y="T1"/>
              </a:cxn>
              <a:cxn ang="T7">
                <a:pos x="T2" y="T3"/>
              </a:cxn>
              <a:cxn ang="T8">
                <a:pos x="T4" y="T5"/>
              </a:cxn>
            </a:cxnLst>
            <a:rect l="T9" t="T10" r="T11" b="T12"/>
            <a:pathLst>
              <a:path w="3646968" h="3682829">
                <a:moveTo>
                  <a:pt x="3646968" y="3682829"/>
                </a:moveTo>
                <a:cubicBezTo>
                  <a:pt x="2744298" y="3599678"/>
                  <a:pt x="1841628" y="3516527"/>
                  <a:pt x="1233800" y="2902722"/>
                </a:cubicBezTo>
                <a:cubicBezTo>
                  <a:pt x="625972" y="2288917"/>
                  <a:pt x="312986" y="1144458"/>
                  <a:pt x="0" y="0"/>
                </a:cubicBezTo>
              </a:path>
            </a:pathLst>
          </a:custGeom>
          <a:noFill/>
          <a:ln w="57150">
            <a:solidFill>
              <a:srgbClr val="408000"/>
            </a:solidFill>
            <a:round/>
            <a:headEnd/>
            <a:tailEnd type="triangle" w="lg" len="lg"/>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Slide Number Placeholder 2"/>
          <p:cNvSpPr>
            <a:spLocks noGrp="1"/>
          </p:cNvSpPr>
          <p:nvPr>
            <p:ph type="sldNum" sz="quarter" idx="10"/>
          </p:nvPr>
        </p:nvSpPr>
        <p:spPr>
          <a:noFill/>
        </p:spPr>
        <p:txBody>
          <a:bodyPr/>
          <a:lstStyle/>
          <a:p>
            <a:fld id="{6DCF0B8D-DCE5-B144-8AEC-17B5C88A1DD4}" type="slidenum">
              <a:rPr lang="en-US" smtClean="0"/>
              <a:pPr/>
              <a:t>33</a:t>
            </a:fld>
            <a:endParaRPr lang="en-US" smtClean="0"/>
          </a:p>
        </p:txBody>
      </p:sp>
      <p:sp>
        <p:nvSpPr>
          <p:cNvPr id="422914" name="Rectangle 2"/>
          <p:cNvSpPr>
            <a:spLocks noGrp="1" noChangeArrowheads="1"/>
          </p:cNvSpPr>
          <p:nvPr>
            <p:ph type="title"/>
          </p:nvPr>
        </p:nvSpPr>
        <p:spPr/>
        <p:txBody>
          <a:bodyPr/>
          <a:lstStyle/>
          <a:p>
            <a:pPr eaLnBrk="1" hangingPunct="1">
              <a:defRPr/>
            </a:pPr>
            <a:r>
              <a:rPr lang="en-US">
                <a:ea typeface="+mj-ea"/>
                <a:cs typeface="+mj-cs"/>
              </a:rPr>
              <a:t>Check for the desired result</a:t>
            </a:r>
          </a:p>
        </p:txBody>
      </p:sp>
      <p:sp>
        <p:nvSpPr>
          <p:cNvPr id="65541" name="Rectangle 3"/>
          <p:cNvSpPr>
            <a:spLocks/>
          </p:cNvSpPr>
          <p:nvPr/>
        </p:nvSpPr>
        <p:spPr bwMode="auto">
          <a:xfrm>
            <a:off x="5384800" y="2946400"/>
            <a:ext cx="184150" cy="609600"/>
          </a:xfrm>
          <a:prstGeom prst="rect">
            <a:avLst/>
          </a:prstGeom>
          <a:noFill/>
          <a:ln w="12700">
            <a:noFill/>
            <a:miter lim="800000"/>
            <a:headEnd/>
            <a:tailEnd/>
          </a:ln>
        </p:spPr>
        <p:txBody>
          <a:bodyPr wrap="none">
            <a:prstTxWarp prst="textNoShape">
              <a:avLst/>
            </a:prstTxWarp>
            <a:spAutoFit/>
          </a:bodyPr>
          <a:lstStyle/>
          <a:p>
            <a:endParaRPr lang="en-US"/>
          </a:p>
        </p:txBody>
      </p:sp>
      <p:grpSp>
        <p:nvGrpSpPr>
          <p:cNvPr id="65542" name="Group 7"/>
          <p:cNvGrpSpPr>
            <a:grpSpLocks/>
          </p:cNvGrpSpPr>
          <p:nvPr/>
        </p:nvGrpSpPr>
        <p:grpSpPr bwMode="auto">
          <a:xfrm>
            <a:off x="2590800" y="1524000"/>
            <a:ext cx="6923088" cy="8229600"/>
            <a:chOff x="3831" y="960"/>
            <a:chExt cx="4361" cy="5184"/>
          </a:xfrm>
        </p:grpSpPr>
        <p:graphicFrame>
          <p:nvGraphicFramePr>
            <p:cNvPr id="65538" name="Object 2"/>
            <p:cNvGraphicFramePr>
              <a:graphicFrameLocks noChangeAspect="1"/>
            </p:cNvGraphicFramePr>
            <p:nvPr/>
          </p:nvGraphicFramePr>
          <p:xfrm>
            <a:off x="3831" y="960"/>
            <a:ext cx="4361" cy="5184"/>
          </p:xfrm>
          <a:graphic>
            <a:graphicData uri="http://schemas.openxmlformats.org/presentationml/2006/ole">
              <p:oleObj spid="_x0000_s65538" name="Document" r:id="rId4" imgW="2505456" imgH="2977896" progId="Word.Document.8">
                <p:embed/>
              </p:oleObj>
            </a:graphicData>
          </a:graphic>
        </p:graphicFrame>
        <p:sp>
          <p:nvSpPr>
            <p:cNvPr id="65543" name="Oval 5"/>
            <p:cNvSpPr>
              <a:spLocks/>
            </p:cNvSpPr>
            <p:nvPr/>
          </p:nvSpPr>
          <p:spPr bwMode="auto">
            <a:xfrm>
              <a:off x="4176" y="3888"/>
              <a:ext cx="2832" cy="336"/>
            </a:xfrm>
            <a:prstGeom prst="ellipse">
              <a:avLst/>
            </a:prstGeom>
            <a:noFill/>
            <a:ln w="57150">
              <a:solidFill>
                <a:srgbClr val="00FF00"/>
              </a:solidFill>
              <a:round/>
              <a:headEnd/>
              <a:tailEn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13182600" cy="1473200"/>
          </a:xfrm>
        </p:spPr>
        <p:txBody>
          <a:bodyPr/>
          <a:lstStyle/>
          <a:p>
            <a:pPr>
              <a:defRPr/>
            </a:pPr>
            <a:r>
              <a:rPr lang="en-US" dirty="0" smtClean="0"/>
              <a:t>Combining lexical, exploratory, syntactic and semantic search</a:t>
            </a:r>
            <a:endParaRPr lang="en-US" dirty="0"/>
          </a:p>
        </p:txBody>
      </p:sp>
      <p:sp>
        <p:nvSpPr>
          <p:cNvPr id="59395" name="Content Placeholder 2"/>
          <p:cNvSpPr>
            <a:spLocks noGrp="1"/>
          </p:cNvSpPr>
          <p:nvPr>
            <p:ph idx="1"/>
          </p:nvPr>
        </p:nvSpPr>
        <p:spPr>
          <a:xfrm>
            <a:off x="498475" y="2185988"/>
            <a:ext cx="12252325" cy="6870700"/>
          </a:xfrm>
        </p:spPr>
        <p:txBody>
          <a:bodyPr/>
          <a:lstStyle/>
          <a:p>
            <a:r>
              <a:rPr lang="en-US" smtClean="0"/>
              <a:t>Hard to spot what is missing</a:t>
            </a:r>
          </a:p>
          <a:p>
            <a:pPr lvl="1"/>
            <a:r>
              <a:rPr lang="en-US" i="1" u="sng" smtClean="0"/>
              <a:t>Hypertensive disorders </a:t>
            </a:r>
            <a:r>
              <a:rPr lang="en-US" smtClean="0"/>
              <a:t>included some complications as well as kinds of </a:t>
            </a:r>
            <a:r>
              <a:rPr lang="en-US" i="1" u="sng" smtClean="0"/>
              <a:t>hypertension</a:t>
            </a:r>
            <a:r>
              <a:rPr lang="en-US" smtClean="0"/>
              <a:t>.  Did it contain them all?</a:t>
            </a:r>
          </a:p>
          <a:p>
            <a:r>
              <a:rPr lang="en-US" smtClean="0"/>
              <a:t>Using OPPL2 </a:t>
            </a:r>
          </a:p>
          <a:p>
            <a:pPr lvl="1" algn="just"/>
            <a:r>
              <a:rPr lang="en-US" sz="2400" smtClean="0"/>
              <a:t>?C</a:t>
            </a:r>
            <a:r>
              <a:rPr lang="en-US" sz="2400" smtClean="0">
                <a:solidFill>
                  <a:srgbClr val="FFFFD7"/>
                </a:solidFill>
              </a:rPr>
              <a:t>:CLASS=</a:t>
            </a:r>
            <a:r>
              <a:rPr lang="en-US" smtClean="0">
                <a:solidFill>
                  <a:srgbClr val="FFFFD7"/>
                </a:solidFill>
              </a:rPr>
              <a:t>MATCH</a:t>
            </a:r>
            <a:r>
              <a:rPr lang="en-US" sz="2400" smtClean="0">
                <a:solidFill>
                  <a:srgbClr val="FFFFD7"/>
                </a:solidFill>
              </a:rPr>
              <a:t>(</a:t>
            </a:r>
            <a:r>
              <a:rPr lang="en-US" sz="2400" smtClean="0"/>
              <a:t>“.*[Hh]ypertensive.*”</a:t>
            </a:r>
            <a:r>
              <a:rPr lang="en-US" sz="2400" smtClean="0">
                <a:solidFill>
                  <a:srgbClr val="FFFFD7"/>
                </a:solidFill>
              </a:rPr>
              <a:t>)                           </a:t>
            </a:r>
            <a:r>
              <a:rPr lang="en-US" sz="2400" smtClean="0">
                <a:solidFill>
                  <a:srgbClr val="FFE069"/>
                </a:solidFill>
                <a:sym typeface="Wingdings" charset="2"/>
              </a:rPr>
              <a:t> </a:t>
            </a:r>
            <a:r>
              <a:rPr lang="en-US" sz="2400" smtClean="0">
                <a:solidFill>
                  <a:srgbClr val="FFE069"/>
                </a:solidFill>
              </a:rPr>
              <a:t>Lexical</a:t>
            </a:r>
            <a:r>
              <a:rPr lang="en-US" sz="2400" smtClean="0"/>
              <a:t/>
            </a:r>
            <a:br>
              <a:rPr lang="en-US" sz="2400" smtClean="0"/>
            </a:br>
            <a:r>
              <a:rPr lang="en-US" sz="2400" smtClean="0">
                <a:solidFill>
                  <a:srgbClr val="FFFFD7"/>
                </a:solidFill>
              </a:rPr>
              <a:t>SELECT </a:t>
            </a:r>
            <a:r>
              <a:rPr lang="en-US" sz="2400" smtClean="0"/>
              <a:t>?C </a:t>
            </a:r>
            <a:r>
              <a:rPr lang="en-US" smtClean="0">
                <a:solidFill>
                  <a:srgbClr val="FFFFD7"/>
                </a:solidFill>
              </a:rPr>
              <a:t>SubClassOf </a:t>
            </a:r>
            <a:r>
              <a:rPr lang="en-US" sz="2400" smtClean="0"/>
              <a:t>Finding				     </a:t>
            </a:r>
            <a:r>
              <a:rPr lang="en-US" sz="2400" smtClean="0">
                <a:solidFill>
                  <a:srgbClr val="FFE069"/>
                </a:solidFill>
                <a:sym typeface="Wingdings" charset="2"/>
              </a:rPr>
              <a:t></a:t>
            </a:r>
            <a:r>
              <a:rPr lang="en-US" sz="2400" smtClean="0">
                <a:solidFill>
                  <a:srgbClr val="FF8000"/>
                </a:solidFill>
                <a:sym typeface="Wingdings" charset="2"/>
              </a:rPr>
              <a:t> </a:t>
            </a:r>
            <a:r>
              <a:rPr lang="en-US" sz="2400" smtClean="0">
                <a:solidFill>
                  <a:srgbClr val="FFE069"/>
                </a:solidFill>
                <a:sym typeface="Wingdings" charset="2"/>
              </a:rPr>
              <a:t>Semantic</a:t>
            </a:r>
            <a:r>
              <a:rPr lang="en-US" sz="2400" smtClean="0"/>
              <a:t/>
            </a:r>
            <a:br>
              <a:rPr lang="en-US" sz="2400" smtClean="0"/>
            </a:br>
            <a:r>
              <a:rPr lang="en-US" sz="2400" smtClean="0">
                <a:solidFill>
                  <a:srgbClr val="FFFFD7"/>
                </a:solidFill>
              </a:rPr>
              <a:t>WHERE </a:t>
            </a:r>
            <a:r>
              <a:rPr lang="en-US" smtClean="0">
                <a:solidFill>
                  <a:srgbClr val="FFFFD7"/>
                </a:solidFill>
              </a:rPr>
              <a:t>FAIL</a:t>
            </a:r>
            <a:r>
              <a:rPr lang="en-US" smtClean="0"/>
              <a:t> </a:t>
            </a:r>
            <a:r>
              <a:rPr lang="en-US" sz="2400" smtClean="0"/>
              <a:t>?C </a:t>
            </a:r>
            <a:r>
              <a:rPr lang="en-US" sz="2400" smtClean="0">
                <a:solidFill>
                  <a:srgbClr val="FFFFD7"/>
                </a:solidFill>
              </a:rPr>
              <a:t>SubClassOf </a:t>
            </a:r>
            <a:r>
              <a:rPr lang="en-US" sz="2400" smtClean="0"/>
              <a:t>“Hypertensive disorder”      </a:t>
            </a:r>
            <a:r>
              <a:rPr lang="en-US" sz="2400" smtClean="0">
                <a:solidFill>
                  <a:srgbClr val="FFE069"/>
                </a:solidFill>
                <a:sym typeface="Wingdings" charset="2"/>
              </a:rPr>
              <a:t> “Exploratory”</a:t>
            </a:r>
            <a:br>
              <a:rPr lang="en-US" sz="2400" smtClean="0">
                <a:solidFill>
                  <a:srgbClr val="FFE069"/>
                </a:solidFill>
                <a:sym typeface="Wingdings" charset="2"/>
              </a:rPr>
            </a:br>
            <a:r>
              <a:rPr lang="en-US" sz="2400" smtClean="0">
                <a:solidFill>
                  <a:srgbClr val="FFE069"/>
                </a:solidFill>
                <a:sym typeface="Wingdings" charset="2"/>
              </a:rPr>
              <a:t>                                                                                                      (Closed world)</a:t>
            </a:r>
          </a:p>
          <a:p>
            <a:pPr algn="just"/>
            <a:r>
              <a:rPr lang="en-US" sz="3000" smtClean="0">
                <a:solidFill>
                  <a:srgbClr val="E6E6E6"/>
                </a:solidFill>
                <a:sym typeface="Wingdings" charset="2"/>
              </a:rPr>
              <a:t>Syntactic queries (Missing from OPPL so far)</a:t>
            </a:r>
          </a:p>
          <a:p>
            <a:pPr lvl="1" algn="just"/>
            <a:r>
              <a:rPr lang="en-US" smtClean="0">
                <a:solidFill>
                  <a:srgbClr val="E6E6E6"/>
                </a:solidFill>
                <a:sym typeface="Wingdings" charset="2"/>
              </a:rPr>
              <a:t>Replace all occurrence at any level of nesting of “Hypertension” with “Hypertension OR is_caused_by SOME Hypertension”</a:t>
            </a:r>
          </a:p>
          <a:p>
            <a:pPr lvl="2" algn="just"/>
            <a:r>
              <a:rPr lang="en-US" smtClean="0">
                <a:solidFill>
                  <a:srgbClr val="E6E6E6"/>
                </a:solidFill>
                <a:sym typeface="Wingdings" charset="2"/>
              </a:rPr>
              <a:t>Or vice versa</a:t>
            </a:r>
          </a:p>
          <a:p>
            <a:pPr lvl="2" algn="just"/>
            <a:r>
              <a:rPr lang="en-US" smtClean="0">
                <a:solidFill>
                  <a:srgbClr val="E6E6E6"/>
                </a:solidFill>
                <a:sym typeface="Wingdings" charset="2"/>
              </a:rPr>
              <a:t>Find all occurrences at any level of nesting of an DL/OWL entity, expression, …</a:t>
            </a:r>
          </a:p>
          <a:p>
            <a:pPr lvl="1" algn="just">
              <a:buFont typeface="Arial" charset="0"/>
              <a:buNone/>
            </a:pPr>
            <a:r>
              <a:rPr lang="en-US" sz="2400" smtClean="0">
                <a:solidFill>
                  <a:srgbClr val="FFE069"/>
                </a:solidFill>
                <a:sym typeface="Wingdings" charset="2"/>
              </a:rPr>
              <a:t/>
            </a:r>
            <a:br>
              <a:rPr lang="en-US" sz="2400" smtClean="0">
                <a:solidFill>
                  <a:srgbClr val="FFE069"/>
                </a:solidFill>
                <a:sym typeface="Wingdings" charset="2"/>
              </a:rPr>
            </a:br>
            <a:r>
              <a:rPr lang="en-US" sz="2400" smtClean="0">
                <a:solidFill>
                  <a:srgbClr val="FFE069"/>
                </a:solidFill>
                <a:sym typeface="Wingdings" charset="2"/>
              </a:rPr>
              <a:t> </a:t>
            </a:r>
            <a:r>
              <a:rPr lang="en-US" sz="2400" smtClean="0"/>
              <a:t/>
            </a:r>
            <a:br>
              <a:rPr lang="en-US" sz="2400" smtClean="0"/>
            </a:br>
            <a:endParaRPr lang="en-US" sz="2400" smtClean="0"/>
          </a:p>
          <a:p>
            <a:pPr lvl="1">
              <a:buFont typeface="Arial" charset="0"/>
              <a:buNone/>
            </a:pPr>
            <a:endParaRPr lang="en-US" smtClean="0"/>
          </a:p>
        </p:txBody>
      </p:sp>
      <p:sp>
        <p:nvSpPr>
          <p:cNvPr id="59396" name="Slide Number Placeholder 3"/>
          <p:cNvSpPr>
            <a:spLocks noGrp="1"/>
          </p:cNvSpPr>
          <p:nvPr>
            <p:ph type="sldNum" sz="quarter" idx="10"/>
          </p:nvPr>
        </p:nvSpPr>
        <p:spPr>
          <a:noFill/>
        </p:spPr>
        <p:txBody>
          <a:bodyPr/>
          <a:lstStyle/>
          <a:p>
            <a:fld id="{3D38D387-5A54-C442-91CC-3EB37A7ADA86}" type="slidenum">
              <a:rPr lang="en-US" smtClean="0"/>
              <a:pPr/>
              <a:t>34</a:t>
            </a:fld>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Lexical Search is only heuristic</a:t>
            </a:r>
            <a:br>
              <a:rPr lang="en-US"/>
            </a:br>
            <a:r>
              <a:rPr lang="en-US"/>
              <a:t>Many false positives</a:t>
            </a:r>
          </a:p>
        </p:txBody>
      </p:sp>
      <p:sp>
        <p:nvSpPr>
          <p:cNvPr id="60419" name="Content Placeholder 2"/>
          <p:cNvSpPr>
            <a:spLocks noGrp="1"/>
          </p:cNvSpPr>
          <p:nvPr>
            <p:ph idx="1"/>
          </p:nvPr>
        </p:nvSpPr>
        <p:spPr>
          <a:xfrm>
            <a:off x="558800" y="1981200"/>
            <a:ext cx="11734800" cy="2209800"/>
          </a:xfrm>
        </p:spPr>
        <p:txBody>
          <a:bodyPr/>
          <a:lstStyle/>
          <a:p>
            <a:r>
              <a:rPr lang="en-US"/>
              <a:t>Only the highlighted classes are really “hypertensive disorders:</a:t>
            </a:r>
          </a:p>
          <a:p>
            <a:pPr lvl="1"/>
            <a:r>
              <a:rPr lang="en-US"/>
              <a:t>Others just contain the string “hypertensive”</a:t>
            </a:r>
          </a:p>
          <a:p>
            <a:pPr lvl="2"/>
            <a:r>
              <a:rPr lang="en-US"/>
              <a:t>But if I can reduce the search space from 300,000 to 11, it helps</a:t>
            </a:r>
          </a:p>
          <a:p>
            <a:pPr lvl="1"/>
            <a:endParaRPr lang="en-US"/>
          </a:p>
        </p:txBody>
      </p:sp>
      <p:sp>
        <p:nvSpPr>
          <p:cNvPr id="60420" name="Slide Number Placeholder 3"/>
          <p:cNvSpPr>
            <a:spLocks noGrp="1"/>
          </p:cNvSpPr>
          <p:nvPr>
            <p:ph type="sldNum" sz="quarter" idx="10"/>
          </p:nvPr>
        </p:nvSpPr>
        <p:spPr>
          <a:noFill/>
        </p:spPr>
        <p:txBody>
          <a:bodyPr/>
          <a:lstStyle/>
          <a:p>
            <a:fld id="{A6135CFA-2D6D-2E46-8F3E-BF839E8B8658}" type="slidenum">
              <a:rPr lang="en-US"/>
              <a:pPr/>
              <a:t>35</a:t>
            </a:fld>
            <a:endParaRPr lang="en-US"/>
          </a:p>
        </p:txBody>
      </p:sp>
      <p:pic>
        <p:nvPicPr>
          <p:cNvPr id="60421" name="Picture 4" descr="Hypertensive disorders selected.pdf"/>
          <p:cNvPicPr>
            <a:picLocks noChangeAspect="1"/>
          </p:cNvPicPr>
          <p:nvPr/>
        </p:nvPicPr>
        <p:blipFill>
          <a:blip r:embed="rId2"/>
          <a:srcRect/>
          <a:stretch>
            <a:fillRect/>
          </a:stretch>
        </p:blipFill>
        <p:spPr bwMode="auto">
          <a:xfrm>
            <a:off x="131763" y="4343400"/>
            <a:ext cx="12873037"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3" y="200025"/>
            <a:ext cx="11412537" cy="1473200"/>
          </a:xfrm>
        </p:spPr>
        <p:txBody>
          <a:bodyPr/>
          <a:lstStyle/>
          <a:p>
            <a:pPr>
              <a:defRPr/>
            </a:pPr>
            <a:r>
              <a:rPr lang="en-US"/>
              <a:t>Understanding </a:t>
            </a:r>
            <a:r>
              <a:rPr lang="en-US" i="1"/>
              <a:t>this </a:t>
            </a:r>
            <a:r>
              <a:rPr lang="en-US"/>
              <a:t>ontology</a:t>
            </a:r>
            <a:br>
              <a:rPr lang="en-US"/>
            </a:br>
            <a:r>
              <a:rPr lang="en-US"/>
              <a:t>Knowlede Exploration:</a:t>
            </a:r>
            <a:br>
              <a:rPr lang="en-US"/>
            </a:br>
            <a:r>
              <a:rPr lang="en-US" i="1"/>
              <a:t>What do I know about this class/concept</a:t>
            </a:r>
            <a:r>
              <a:rPr lang="en-US"/>
              <a:t/>
            </a:r>
            <a:br>
              <a:rPr lang="en-US"/>
            </a:br>
            <a:r>
              <a:rPr lang="en-US" sz="4000"/>
              <a:t>(Needed in many applications)</a:t>
            </a:r>
            <a:endParaRPr lang="en-US"/>
          </a:p>
        </p:txBody>
      </p:sp>
      <p:sp>
        <p:nvSpPr>
          <p:cNvPr id="61443" name="Content Placeholder 2"/>
          <p:cNvSpPr>
            <a:spLocks noGrp="1"/>
          </p:cNvSpPr>
          <p:nvPr>
            <p:ph idx="1"/>
          </p:nvPr>
        </p:nvSpPr>
        <p:spPr>
          <a:xfrm>
            <a:off x="558800" y="3200400"/>
            <a:ext cx="11709400" cy="6870700"/>
          </a:xfrm>
        </p:spPr>
        <p:txBody>
          <a:bodyPr/>
          <a:lstStyle/>
          <a:p>
            <a:r>
              <a:rPr lang="en-US"/>
              <a:t>Semantic Information that is present but hard to get</a:t>
            </a:r>
          </a:p>
          <a:p>
            <a:pPr lvl="1"/>
            <a:r>
              <a:rPr lang="en-US"/>
              <a:t>What’s a non-redundant set of what’s known about this class?</a:t>
            </a:r>
          </a:p>
          <a:p>
            <a:pPr lvl="2"/>
            <a:r>
              <a:rPr lang="en-US"/>
              <a:t>What are the least named subsumers for this expression?</a:t>
            </a:r>
          </a:p>
          <a:p>
            <a:pPr lvl="2"/>
            <a:r>
              <a:rPr lang="en-US"/>
              <a:t>What are the non-redundant “interesting” inferred restrictions of this class in this ontology?</a:t>
            </a:r>
          </a:p>
          <a:p>
            <a:pPr lvl="2"/>
            <a:r>
              <a:rPr lang="en-US"/>
              <a:t>What’s asserted / inferred about this class?</a:t>
            </a:r>
          </a:p>
          <a:p>
            <a:pPr lvl="1"/>
            <a:r>
              <a:rPr lang="en-US"/>
              <a:t>What is not provable in this ontology	</a:t>
            </a:r>
          </a:p>
          <a:p>
            <a:pPr lvl="2"/>
            <a:r>
              <a:rPr lang="en-US"/>
              <a:t>Difference operator between query results </a:t>
            </a:r>
          </a:p>
          <a:p>
            <a:pPr lvl="1"/>
            <a:r>
              <a:rPr lang="en-US"/>
              <a:t>What’s the canonical form for this class?</a:t>
            </a:r>
          </a:p>
          <a:p>
            <a:pPr lvl="2"/>
            <a:r>
              <a:rPr lang="en-US"/>
              <a:t>What practical notions of “canonical” are possible?</a:t>
            </a:r>
          </a:p>
          <a:p>
            <a:pPr lvl="1"/>
            <a:r>
              <a:rPr lang="en-US"/>
              <a:t>What’s the difference between these two classes?</a:t>
            </a:r>
          </a:p>
          <a:p>
            <a:pPr lvl="1"/>
            <a:endParaRPr lang="en-US"/>
          </a:p>
          <a:p>
            <a:endParaRPr lang="en-US"/>
          </a:p>
          <a:p>
            <a:pPr lvl="1"/>
            <a:endParaRPr lang="en-US"/>
          </a:p>
        </p:txBody>
      </p:sp>
      <p:sp>
        <p:nvSpPr>
          <p:cNvPr id="61444" name="Slide Number Placeholder 3"/>
          <p:cNvSpPr>
            <a:spLocks noGrp="1"/>
          </p:cNvSpPr>
          <p:nvPr>
            <p:ph type="sldNum" sz="quarter" idx="10"/>
          </p:nvPr>
        </p:nvSpPr>
        <p:spPr>
          <a:noFill/>
        </p:spPr>
        <p:txBody>
          <a:bodyPr/>
          <a:lstStyle/>
          <a:p>
            <a:fld id="{178BCC14-83B5-4F42-A584-C10E2DBF9E4E}" type="slidenum">
              <a:rPr lang="en-US"/>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2" y="200025"/>
            <a:ext cx="11920537" cy="1473200"/>
          </a:xfrm>
        </p:spPr>
        <p:txBody>
          <a:bodyPr/>
          <a:lstStyle/>
          <a:p>
            <a:pPr>
              <a:defRPr/>
            </a:pPr>
            <a:r>
              <a:rPr lang="en-US"/>
              <a:t>Too much information makes it hard to find errors: Hide uninteresting redundancy</a:t>
            </a:r>
            <a:br>
              <a:rPr lang="en-US"/>
            </a:br>
            <a:r>
              <a:rPr lang="en-US" sz="3200"/>
              <a:t>(How to define “uninteresting” /”Redundant))</a:t>
            </a:r>
            <a:endParaRPr lang="en-US" sz="3600"/>
          </a:p>
        </p:txBody>
      </p:sp>
      <p:sp>
        <p:nvSpPr>
          <p:cNvPr id="67587" name="Content Placeholder 2"/>
          <p:cNvSpPr>
            <a:spLocks noGrp="1"/>
          </p:cNvSpPr>
          <p:nvPr>
            <p:ph idx="1"/>
          </p:nvPr>
        </p:nvSpPr>
        <p:spPr/>
        <p:txBody>
          <a:bodyPr/>
          <a:lstStyle/>
          <a:p>
            <a:r>
              <a:rPr lang="en-US"/>
              <a:t>Heart	</a:t>
            </a:r>
          </a:p>
          <a:p>
            <a:pPr lvl="1"/>
            <a:r>
              <a:rPr lang="en-US"/>
              <a:t>Located in mediastinum, thoriax, trunk, body, anatomical structure…</a:t>
            </a:r>
          </a:p>
          <a:p>
            <a:pPr lvl="1"/>
            <a:r>
              <a:rPr lang="en-US"/>
              <a:t>Made of muscle, tissue, substance, … </a:t>
            </a:r>
          </a:p>
          <a:p>
            <a:r>
              <a:rPr lang="en-US"/>
              <a:t>Pneumococal pneumonia </a:t>
            </a:r>
          </a:p>
          <a:p>
            <a:pPr lvl="1"/>
            <a:r>
              <a:rPr lang="en-US"/>
              <a:t>Caused by pneumococcus type a, pneumococcus, bacteria, micro-organism, organism, …</a:t>
            </a:r>
          </a:p>
          <a:p>
            <a:pPr lvl="1"/>
            <a:endParaRPr lang="en-US"/>
          </a:p>
          <a:p>
            <a:r>
              <a:rPr lang="en-US"/>
              <a:t>A Grice maxim: Say only the most specific </a:t>
            </a:r>
          </a:p>
          <a:p>
            <a:pPr lvl="1"/>
            <a:r>
              <a:rPr lang="en-US"/>
              <a:t>Basic rule of pragmatics</a:t>
            </a:r>
          </a:p>
          <a:p>
            <a:pPr lvl="2"/>
            <a:r>
              <a:rPr lang="en-US"/>
              <a:t>Needn’t be unique, only covering, </a:t>
            </a:r>
          </a:p>
          <a:p>
            <a:pPr lvl="1"/>
            <a:r>
              <a:rPr lang="en-US"/>
              <a:t>Noise reduces utility</a:t>
            </a:r>
          </a:p>
          <a:p>
            <a:pPr lvl="1"/>
            <a:endParaRPr lang="en-US"/>
          </a:p>
          <a:p>
            <a:pPr lvl="1"/>
            <a:endParaRPr lang="en-US"/>
          </a:p>
        </p:txBody>
      </p:sp>
      <p:sp>
        <p:nvSpPr>
          <p:cNvPr id="67588" name="Slide Number Placeholder 3"/>
          <p:cNvSpPr>
            <a:spLocks noGrp="1"/>
          </p:cNvSpPr>
          <p:nvPr>
            <p:ph type="sldNum" sz="quarter" idx="10"/>
          </p:nvPr>
        </p:nvSpPr>
        <p:spPr>
          <a:noFill/>
        </p:spPr>
        <p:txBody>
          <a:bodyPr/>
          <a:lstStyle/>
          <a:p>
            <a:fld id="{E7F8AA26-8D08-0A48-AD4A-E849B1A1BA32}" type="slidenum">
              <a:rPr lang="en-US"/>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12877800" cy="1473200"/>
          </a:xfrm>
        </p:spPr>
        <p:txBody>
          <a:bodyPr/>
          <a:lstStyle/>
          <a:p>
            <a:r>
              <a:rPr lang="en-US"/>
              <a:t>Beware!</a:t>
            </a:r>
            <a:br>
              <a:rPr lang="en-US"/>
            </a:br>
            <a:r>
              <a:rPr lang="en-US"/>
              <a:t>Literal logical may not be clinically correct</a:t>
            </a:r>
          </a:p>
        </p:txBody>
      </p:sp>
      <p:sp>
        <p:nvSpPr>
          <p:cNvPr id="3" name="Content Placeholder 2"/>
          <p:cNvSpPr>
            <a:spLocks noGrp="1"/>
          </p:cNvSpPr>
          <p:nvPr>
            <p:ph idx="1"/>
          </p:nvPr>
        </p:nvSpPr>
        <p:spPr/>
        <p:txBody>
          <a:bodyPr/>
          <a:lstStyle/>
          <a:p>
            <a:r>
              <a:rPr lang="en-US"/>
              <a:t>There are subdural hematomas that are not in the head</a:t>
            </a:r>
          </a:p>
          <a:p>
            <a:pPr lvl="1"/>
            <a:r>
              <a:rPr lang="en-US"/>
              <a:t>But they are very rare, and always described as “spinal”</a:t>
            </a:r>
          </a:p>
          <a:p>
            <a:pPr lvl="2"/>
            <a:r>
              <a:rPr lang="en-US"/>
              <a:t>SNOMED is literal logically right but clinically wrong</a:t>
            </a:r>
          </a:p>
          <a:p>
            <a:pPr lvl="2"/>
            <a:r>
              <a:rPr lang="en-US"/>
              <a:t>Use in a rule would be life threatening</a:t>
            </a:r>
          </a:p>
          <a:p>
            <a:endParaRPr lang="en-US"/>
          </a:p>
          <a:p>
            <a:r>
              <a:rPr lang="en-US"/>
              <a:t>Some think “Post operative MIs” are not caused by ischemia</a:t>
            </a:r>
          </a:p>
          <a:p>
            <a:pPr lvl="1"/>
            <a:r>
              <a:rPr lang="en-US"/>
              <a:t>But again, always qualified</a:t>
            </a:r>
          </a:p>
          <a:p>
            <a:pPr lvl="2"/>
            <a:r>
              <a:rPr lang="en-US"/>
              <a:t>“Myocardial infarction” on its own always means “ischemic”</a:t>
            </a:r>
          </a:p>
          <a:p>
            <a:pPr lvl="2"/>
            <a:r>
              <a:rPr lang="en-US"/>
              <a:t>SNOMED has probably used an old name</a:t>
            </a:r>
          </a:p>
          <a:p>
            <a:pPr lvl="3"/>
            <a:r>
              <a:rPr lang="en-US"/>
              <a:t>Modern name is “Infarction equivalent” or “Infarction-like event”</a:t>
            </a:r>
          </a:p>
          <a:p>
            <a:endParaRPr lang="en-US"/>
          </a:p>
        </p:txBody>
      </p:sp>
      <p:sp>
        <p:nvSpPr>
          <p:cNvPr id="4" name="Slide Number Placeholder 3"/>
          <p:cNvSpPr>
            <a:spLocks noGrp="1"/>
          </p:cNvSpPr>
          <p:nvPr>
            <p:ph type="sldNum" sz="quarter" idx="10"/>
          </p:nvPr>
        </p:nvSpPr>
        <p:spPr/>
        <p:txBody>
          <a:bodyPr/>
          <a:lstStyle/>
          <a:p>
            <a:pPr>
              <a:defRPr/>
            </a:pPr>
            <a:fld id="{161538AF-2D09-4642-95A8-9343C2F5AE79}" type="slidenum">
              <a:rPr lang="en-US"/>
              <a:pPr>
                <a:defRPr/>
              </a:pPr>
              <a:t>38</a:t>
            </a:fld>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A bonus would be:</a:t>
            </a:r>
            <a:br>
              <a:rPr lang="en-US"/>
            </a:br>
            <a:r>
              <a:rPr lang="en-US"/>
              <a:t>Linguistic knowledge</a:t>
            </a:r>
          </a:p>
        </p:txBody>
      </p:sp>
      <p:sp>
        <p:nvSpPr>
          <p:cNvPr id="68611" name="Content Placeholder 2"/>
          <p:cNvSpPr>
            <a:spLocks noGrp="1"/>
          </p:cNvSpPr>
          <p:nvPr>
            <p:ph idx="1"/>
          </p:nvPr>
        </p:nvSpPr>
        <p:spPr/>
        <p:txBody>
          <a:bodyPr/>
          <a:lstStyle/>
          <a:p>
            <a:r>
              <a:rPr lang="en-US"/>
              <a:t>Find all names containing a synonym of “heart”</a:t>
            </a:r>
          </a:p>
          <a:p>
            <a:pPr lvl="1"/>
            <a:r>
              <a:rPr lang="en-US"/>
              <a:t>E.g. Cardio, Cardiac, Cardial, …</a:t>
            </a:r>
          </a:p>
          <a:p>
            <a:pPr lvl="2"/>
            <a:r>
              <a:rPr lang="en-US"/>
              <a:t>Exist standard “stemming” programs to find the lists</a:t>
            </a:r>
          </a:p>
          <a:p>
            <a:pPr lvl="2"/>
            <a:r>
              <a:rPr lang="en-US"/>
              <a:t>Or put more linguistic information into annotations</a:t>
            </a:r>
          </a:p>
          <a:p>
            <a:r>
              <a:rPr lang="en-US"/>
              <a:t>Or generate back natural language</a:t>
            </a:r>
          </a:p>
          <a:p>
            <a:pPr lvl="1"/>
            <a:r>
              <a:rPr lang="en-US"/>
              <a:t>Does the OWL/DL say what the expert thought it said?</a:t>
            </a:r>
          </a:p>
          <a:p>
            <a:pPr lvl="2"/>
            <a:r>
              <a:rPr lang="en-US">
                <a:hlinkClick r:id="rId3"/>
              </a:rPr>
              <a:t>http://www.swatproject.org</a:t>
            </a:r>
            <a:endParaRPr lang="en-US"/>
          </a:p>
          <a:p>
            <a:endParaRPr lang="en-US"/>
          </a:p>
        </p:txBody>
      </p:sp>
      <p:sp>
        <p:nvSpPr>
          <p:cNvPr id="68612" name="Slide Number Placeholder 3"/>
          <p:cNvSpPr>
            <a:spLocks noGrp="1"/>
          </p:cNvSpPr>
          <p:nvPr>
            <p:ph type="sldNum" sz="quarter" idx="10"/>
          </p:nvPr>
        </p:nvSpPr>
        <p:spPr>
          <a:noFill/>
        </p:spPr>
        <p:txBody>
          <a:bodyPr/>
          <a:lstStyle/>
          <a:p>
            <a:fld id="{0C45E622-471E-F342-9149-6F971FC4E27D}" type="slidenum">
              <a:rPr lang="en-US"/>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3" y="200025"/>
            <a:ext cx="10701337" cy="1473200"/>
          </a:xfrm>
        </p:spPr>
        <p:txBody>
          <a:bodyPr/>
          <a:lstStyle/>
          <a:p>
            <a:pPr>
              <a:defRPr/>
            </a:pPr>
            <a:r>
              <a:rPr lang="en-US"/>
              <a:t>Problems I am trying to solve (II)</a:t>
            </a:r>
            <a:br>
              <a:rPr lang="en-US"/>
            </a:br>
            <a:r>
              <a:rPr lang="en-US"/>
              <a:t>How to tell if SNOMED is safe to use </a:t>
            </a:r>
            <a:br>
              <a:rPr lang="en-US"/>
            </a:br>
            <a:r>
              <a:rPr lang="en-US" sz="3200"/>
              <a:t>(or any other big terminology – 50K..500K classes )</a:t>
            </a:r>
            <a:endParaRPr lang="en-US"/>
          </a:p>
        </p:txBody>
      </p:sp>
      <p:sp>
        <p:nvSpPr>
          <p:cNvPr id="32771" name="Content Placeholder 2"/>
          <p:cNvSpPr>
            <a:spLocks noGrp="1"/>
          </p:cNvSpPr>
          <p:nvPr>
            <p:ph idx="1"/>
          </p:nvPr>
        </p:nvSpPr>
        <p:spPr>
          <a:xfrm>
            <a:off x="482600" y="2133600"/>
            <a:ext cx="12522200" cy="2971800"/>
          </a:xfrm>
        </p:spPr>
        <p:txBody>
          <a:bodyPr/>
          <a:lstStyle/>
          <a:p>
            <a:r>
              <a:rPr lang="en-US"/>
              <a:t>Is it correct formally?  </a:t>
            </a:r>
            <a:r>
              <a:rPr lang="en-US" i="1"/>
              <a:t>Clinically?  Practically?</a:t>
            </a:r>
          </a:p>
          <a:p>
            <a:r>
              <a:rPr lang="en-US"/>
              <a:t>Will “users” understand it sufficiently to use it correctly?</a:t>
            </a:r>
          </a:p>
          <a:p>
            <a:pPr lvl="1"/>
            <a:r>
              <a:rPr lang="en-US"/>
              <a:t>End users?  Knowledge &amp; software engineer users?</a:t>
            </a:r>
          </a:p>
          <a:p>
            <a:pPr lvl="2"/>
            <a:r>
              <a:rPr lang="en-US"/>
              <a:t>(See JAMIA, J Biomed Informatics, &amp; KCAP papers on my website</a:t>
            </a:r>
            <a:br>
              <a:rPr lang="en-US"/>
            </a:br>
            <a:r>
              <a:rPr lang="en-US"/>
              <a:t>  http://cs.man.ac.uk/~rector)</a:t>
            </a:r>
          </a:p>
          <a:p>
            <a:pPr lvl="1"/>
            <a:endParaRPr lang="en-US"/>
          </a:p>
        </p:txBody>
      </p:sp>
      <p:sp>
        <p:nvSpPr>
          <p:cNvPr id="32772" name="Slide Number Placeholder 3"/>
          <p:cNvSpPr>
            <a:spLocks noGrp="1"/>
          </p:cNvSpPr>
          <p:nvPr>
            <p:ph type="sldNum" sz="quarter" idx="10"/>
          </p:nvPr>
        </p:nvSpPr>
        <p:spPr>
          <a:noFill/>
        </p:spPr>
        <p:txBody>
          <a:bodyPr/>
          <a:lstStyle/>
          <a:p>
            <a:fld id="{12CF3338-0F96-0842-9B53-53D1F29AAECA}" type="slidenum">
              <a:rPr lang="en-US"/>
              <a:pPr/>
              <a:t>4</a:t>
            </a:fld>
            <a:endParaRPr lang="en-US"/>
          </a:p>
        </p:txBody>
      </p:sp>
      <p:pic>
        <p:nvPicPr>
          <p:cNvPr id="32773" name="Picture 4" descr="Acute MI (not under IHD).jpg"/>
          <p:cNvPicPr>
            <a:picLocks noChangeAspect="1"/>
          </p:cNvPicPr>
          <p:nvPr/>
        </p:nvPicPr>
        <p:blipFill>
          <a:blip r:embed="rId2"/>
          <a:srcRect/>
          <a:stretch>
            <a:fillRect/>
          </a:stretch>
        </p:blipFill>
        <p:spPr bwMode="auto">
          <a:xfrm>
            <a:off x="711200" y="5257800"/>
            <a:ext cx="6000750" cy="4351338"/>
          </a:xfrm>
          <a:prstGeom prst="rect">
            <a:avLst/>
          </a:prstGeom>
          <a:noFill/>
          <a:ln w="9525">
            <a:noFill/>
            <a:miter lim="800000"/>
            <a:headEnd/>
            <a:tailEnd/>
          </a:ln>
        </p:spPr>
      </p:pic>
      <p:sp>
        <p:nvSpPr>
          <p:cNvPr id="6" name="Content Placeholder 2"/>
          <p:cNvSpPr txBox="1">
            <a:spLocks/>
          </p:cNvSpPr>
          <p:nvPr/>
        </p:nvSpPr>
        <p:spPr bwMode="auto">
          <a:xfrm>
            <a:off x="6731000" y="5105400"/>
            <a:ext cx="6019800" cy="4648200"/>
          </a:xfrm>
          <a:prstGeom prst="rect">
            <a:avLst/>
          </a:prstGeom>
          <a:noFill/>
          <a:ln w="12700">
            <a:noFill/>
            <a:miter lim="800000"/>
            <a:headEnd/>
            <a:tailEnd/>
          </a:ln>
        </p:spPr>
        <p:txBody>
          <a:bodyPr lIns="50800" tIns="50800" rIns="180809" bIns="50800">
            <a:prstTxWarp prst="textNoShape">
              <a:avLst/>
            </a:prstTxWarp>
          </a:bodyPr>
          <a:lstStyle/>
          <a:p>
            <a:pPr marL="509588" indent="-503238" algn="l" eaLnBrk="0" hangingPunct="0">
              <a:spcBef>
                <a:spcPts val="2000"/>
              </a:spcBef>
              <a:buSzPct val="100000"/>
              <a:buFont typeface="Arial" charset="0"/>
              <a:buChar char="►"/>
              <a:defRPr/>
            </a:pPr>
            <a:r>
              <a:rPr lang="en-US" sz="2000" b="1" kern="0">
                <a:solidFill>
                  <a:srgbClr val="FFFFFF"/>
                </a:solidFill>
                <a:latin typeface="+mn-lt"/>
                <a:ea typeface="ＭＳ Ｐゴシック" charset="-128"/>
                <a:cs typeface="ＭＳ Ｐゴシック" charset="-128"/>
                <a:sym typeface="Arial" charset="0"/>
              </a:rPr>
              <a:t>Why isn’t </a:t>
            </a:r>
            <a:r>
              <a:rPr lang="en-US" sz="2000" b="1" i="1" kern="0">
                <a:solidFill>
                  <a:srgbClr val="FFFFFF"/>
                </a:solidFill>
                <a:latin typeface="+mn-lt"/>
                <a:ea typeface="ＭＳ Ｐゴシック" charset="-128"/>
                <a:cs typeface="ＭＳ Ｐゴシック" charset="-128"/>
                <a:sym typeface="Arial" charset="0"/>
              </a:rPr>
              <a:t>Myocardial Infarction </a:t>
            </a:r>
            <a:r>
              <a:rPr lang="en-US" sz="2000" b="1" kern="0">
                <a:solidFill>
                  <a:srgbClr val="FFFFFF"/>
                </a:solidFill>
                <a:latin typeface="+mn-lt"/>
                <a:ea typeface="ＭＳ Ｐゴシック" charset="-128"/>
                <a:cs typeface="ＭＳ Ｐゴシック" charset="-128"/>
                <a:sym typeface="Arial" charset="0"/>
              </a:rPr>
              <a:t>a kind of </a:t>
            </a:r>
            <a:r>
              <a:rPr lang="en-US" sz="2000" b="1" i="1" kern="0">
                <a:solidFill>
                  <a:srgbClr val="FFFFFF"/>
                </a:solidFill>
                <a:latin typeface="+mn-lt"/>
                <a:ea typeface="ＭＳ Ｐゴシック" charset="-128"/>
                <a:cs typeface="ＭＳ Ｐゴシック" charset="-128"/>
                <a:sym typeface="Arial" charset="0"/>
              </a:rPr>
              <a:t>Ischemic Heart Disease</a:t>
            </a:r>
            <a:r>
              <a:rPr lang="en-US" sz="2000" b="1" kern="0">
                <a:solidFill>
                  <a:srgbClr val="FFFFFF"/>
                </a:solidFill>
                <a:latin typeface="+mn-lt"/>
                <a:ea typeface="ＭＳ Ｐゴシック" charset="-128"/>
                <a:cs typeface="ＭＳ Ｐゴシック" charset="-128"/>
                <a:sym typeface="Arial" charset="0"/>
              </a:rPr>
              <a:t>?</a:t>
            </a:r>
          </a:p>
          <a:p>
            <a:pPr marL="509588" indent="-503238" algn="l" eaLnBrk="0" hangingPunct="0">
              <a:spcBef>
                <a:spcPts val="2000"/>
              </a:spcBef>
              <a:buSzPct val="100000"/>
              <a:buFont typeface="Arial" charset="0"/>
              <a:buChar char="►"/>
              <a:defRPr/>
            </a:pPr>
            <a:r>
              <a:rPr lang="en-US" sz="2000" b="1" kern="0">
                <a:solidFill>
                  <a:srgbClr val="FFFFFF"/>
                </a:solidFill>
                <a:latin typeface="+mn-lt"/>
                <a:ea typeface="ＭＳ Ｐゴシック" charset="-128"/>
                <a:cs typeface="ＭＳ Ｐゴシック" charset="-128"/>
                <a:sym typeface="Arial" charset="0"/>
              </a:rPr>
              <a:t>Why isn’t </a:t>
            </a:r>
            <a:r>
              <a:rPr lang="en-US" sz="2000" b="1" i="1" kern="0">
                <a:solidFill>
                  <a:srgbClr val="FFFFFF"/>
                </a:solidFill>
                <a:latin typeface="+mn-lt"/>
                <a:ea typeface="ＭＳ Ｐゴシック" charset="-128"/>
                <a:cs typeface="ＭＳ Ｐゴシック" charset="-128"/>
                <a:sym typeface="Arial" charset="0"/>
              </a:rPr>
              <a:t>Subdural hematoma</a:t>
            </a:r>
            <a:r>
              <a:rPr lang="en-US" sz="2000" b="1" kern="0">
                <a:solidFill>
                  <a:srgbClr val="FFFFFF"/>
                </a:solidFill>
                <a:latin typeface="+mn-lt"/>
                <a:ea typeface="ＭＳ Ｐゴシック" charset="-128"/>
                <a:cs typeface="ＭＳ Ｐゴシック" charset="-128"/>
                <a:sym typeface="Arial" charset="0"/>
              </a:rPr>
              <a:t> a kind of </a:t>
            </a:r>
            <a:r>
              <a:rPr lang="en-US" sz="2000" b="1" i="1" kern="0">
                <a:solidFill>
                  <a:srgbClr val="FFFFFF"/>
                </a:solidFill>
                <a:latin typeface="+mn-lt"/>
                <a:ea typeface="ＭＳ Ｐゴシック" charset="-128"/>
                <a:cs typeface="ＭＳ Ｐゴシック" charset="-128"/>
                <a:sym typeface="Arial" charset="0"/>
              </a:rPr>
              <a:t>Intracranial bleed?</a:t>
            </a:r>
          </a:p>
          <a:p>
            <a:pPr marL="509588" indent="-503238" algn="l" eaLnBrk="0" hangingPunct="0">
              <a:spcBef>
                <a:spcPts val="2000"/>
              </a:spcBef>
              <a:buSzPct val="100000"/>
              <a:buFont typeface="Arial" charset="0"/>
              <a:buChar char="►"/>
              <a:defRPr/>
            </a:pPr>
            <a:r>
              <a:rPr lang="en-US" sz="2000" b="1" kern="0">
                <a:solidFill>
                  <a:srgbClr val="FFFFFF"/>
                </a:solidFill>
                <a:latin typeface="+mn-lt"/>
                <a:ea typeface="ＭＳ Ｐゴシック" charset="-128"/>
                <a:cs typeface="ＭＳ Ｐゴシック" charset="-128"/>
                <a:sym typeface="Arial" charset="0"/>
              </a:rPr>
              <a:t>Why isn’t </a:t>
            </a:r>
            <a:r>
              <a:rPr lang="en-US" sz="2000" b="1" i="1" kern="0">
                <a:solidFill>
                  <a:srgbClr val="FFFFFF"/>
                </a:solidFill>
                <a:latin typeface="+mn-lt"/>
                <a:ea typeface="ＭＳ Ｐゴシック" charset="-128"/>
                <a:cs typeface="ＭＳ Ｐゴシック" charset="-128"/>
                <a:sym typeface="Arial" charset="0"/>
              </a:rPr>
              <a:t>Chronic duodenal ulcer </a:t>
            </a:r>
            <a:r>
              <a:rPr lang="en-US" sz="2000" b="1" kern="0">
                <a:solidFill>
                  <a:srgbClr val="FFFFFF"/>
                </a:solidFill>
                <a:latin typeface="+mn-lt"/>
                <a:ea typeface="ＭＳ Ｐゴシック" charset="-128"/>
                <a:cs typeface="ＭＳ Ｐゴシック" charset="-128"/>
                <a:sym typeface="Arial" charset="0"/>
              </a:rPr>
              <a:t>a kind of</a:t>
            </a:r>
            <a:r>
              <a:rPr lang="en-US" sz="2000" b="1" i="1" kern="0">
                <a:solidFill>
                  <a:srgbClr val="FFFFFF"/>
                </a:solidFill>
                <a:latin typeface="+mn-lt"/>
                <a:ea typeface="ＭＳ Ｐゴシック" charset="-128"/>
                <a:cs typeface="ＭＳ Ｐゴシック" charset="-128"/>
                <a:sym typeface="Arial" charset="0"/>
              </a:rPr>
              <a:t> Chronic disease?</a:t>
            </a:r>
          </a:p>
          <a:p>
            <a:pPr marL="509588" indent="-503238" algn="l" eaLnBrk="0" hangingPunct="0">
              <a:spcBef>
                <a:spcPts val="2000"/>
              </a:spcBef>
              <a:buSzPct val="100000"/>
              <a:buFont typeface="Arial" charset="0"/>
              <a:buChar char="►"/>
              <a:defRPr/>
            </a:pPr>
            <a:r>
              <a:rPr lang="en-US" sz="2000" b="1" kern="0">
                <a:solidFill>
                  <a:srgbClr val="FFFFFF"/>
                </a:solidFill>
                <a:latin typeface="+mn-lt"/>
                <a:ea typeface="ＭＳ Ｐゴシック" charset="-128"/>
                <a:cs typeface="ＭＳ Ｐゴシック" charset="-128"/>
                <a:sym typeface="Arial" charset="0"/>
              </a:rPr>
              <a:t>Why is </a:t>
            </a:r>
            <a:r>
              <a:rPr lang="en-US" sz="2000" b="1" i="1" kern="0">
                <a:solidFill>
                  <a:srgbClr val="FFFFFF"/>
                </a:solidFill>
                <a:latin typeface="+mn-lt"/>
                <a:ea typeface="ＭＳ Ｐゴシック" charset="-128"/>
                <a:cs typeface="ＭＳ Ｐゴシック" charset="-128"/>
                <a:sym typeface="Arial" charset="0"/>
              </a:rPr>
              <a:t>Thrombophlebitis of breast</a:t>
            </a:r>
            <a:r>
              <a:rPr lang="en-US" sz="2000" b="1" kern="0">
                <a:solidFill>
                  <a:srgbClr val="FFFFFF"/>
                </a:solidFill>
                <a:latin typeface="+mn-lt"/>
                <a:ea typeface="ＭＳ Ｐゴシック" charset="-128"/>
                <a:cs typeface="ＭＳ Ｐゴシック" charset="-128"/>
                <a:sym typeface="Arial" charset="0"/>
              </a:rPr>
              <a:t> a kind of </a:t>
            </a:r>
            <a:r>
              <a:rPr lang="en-US" sz="2000" b="1" i="1" kern="0">
                <a:solidFill>
                  <a:srgbClr val="FFFFFF"/>
                </a:solidFill>
                <a:latin typeface="+mn-lt"/>
                <a:ea typeface="ＭＳ Ｐゴシック" charset="-128"/>
                <a:cs typeface="ＭＳ Ｐゴシック" charset="-128"/>
                <a:sym typeface="Arial" charset="0"/>
              </a:rPr>
              <a:t>Disorder of leg</a:t>
            </a:r>
            <a:r>
              <a:rPr lang="en-US" sz="2000" b="1" kern="0">
                <a:solidFill>
                  <a:srgbClr val="FFFFFF"/>
                </a:solidFill>
                <a:latin typeface="+mn-lt"/>
                <a:ea typeface="ＭＳ Ｐゴシック" charset="-128"/>
                <a:cs typeface="ＭＳ Ｐゴシック" charset="-128"/>
                <a:sym typeface="Arial" charset="0"/>
              </a:rPr>
              <a:t>?</a:t>
            </a:r>
            <a:br>
              <a:rPr lang="en-US" sz="2000" b="1" kern="0">
                <a:solidFill>
                  <a:srgbClr val="FFFFFF"/>
                </a:solidFill>
                <a:latin typeface="+mn-lt"/>
                <a:ea typeface="ＭＳ Ｐゴシック" charset="-128"/>
                <a:cs typeface="ＭＳ Ｐゴシック" charset="-128"/>
                <a:sym typeface="Arial" charset="0"/>
              </a:rPr>
            </a:br>
            <a:r>
              <a:rPr lang="en-US" sz="2000" b="1" kern="0">
                <a:solidFill>
                  <a:srgbClr val="FFFFFF"/>
                </a:solidFill>
                <a:latin typeface="+mn-lt"/>
                <a:ea typeface="ＭＳ Ｐゴシック" charset="-128"/>
                <a:cs typeface="ＭＳ Ｐゴシック" charset="-128"/>
                <a:sym typeface="Arial" charset="0"/>
              </a:rPr>
              <a:t>Why is </a:t>
            </a:r>
            <a:r>
              <a:rPr lang="en-US" sz="2000" b="1" i="1" kern="0">
                <a:solidFill>
                  <a:srgbClr val="FFFFFF"/>
                </a:solidFill>
                <a:latin typeface="+mn-lt"/>
                <a:ea typeface="ＭＳ Ｐゴシック" charset="-128"/>
                <a:cs typeface="ＭＳ Ｐゴシック" charset="-128"/>
                <a:sym typeface="Arial" charset="0"/>
              </a:rPr>
              <a:t>Thrombosis of ankle vein</a:t>
            </a:r>
            <a:r>
              <a:rPr lang="en-US" sz="2000" b="1" kern="0">
                <a:solidFill>
                  <a:srgbClr val="FFFFFF"/>
                </a:solidFill>
                <a:latin typeface="+mn-lt"/>
                <a:ea typeface="ＭＳ Ｐゴシック" charset="-128"/>
                <a:cs typeface="ＭＳ Ｐゴシック" charset="-128"/>
                <a:sym typeface="Arial" charset="0"/>
              </a:rPr>
              <a:t> a </a:t>
            </a:r>
            <a:r>
              <a:rPr lang="en-US" sz="2000" b="1" i="1" kern="0">
                <a:solidFill>
                  <a:srgbClr val="FFFFFF"/>
                </a:solidFill>
                <a:latin typeface="+mn-lt"/>
                <a:ea typeface="ＭＳ Ｐゴシック" charset="-128"/>
                <a:cs typeface="ＭＳ Ｐゴシック" charset="-128"/>
                <a:sym typeface="Arial" charset="0"/>
              </a:rPr>
              <a:t>Disorder of pelvis</a:t>
            </a:r>
            <a:r>
              <a:rPr lang="en-US" sz="2000" b="1" kern="0">
                <a:solidFill>
                  <a:srgbClr val="FFFFFF"/>
                </a:solidFill>
                <a:latin typeface="+mn-lt"/>
                <a:ea typeface="ＭＳ Ｐゴシック" charset="-128"/>
                <a:cs typeface="ＭＳ Ｐゴシック" charset="-128"/>
                <a:sym typeface="Arial" charset="0"/>
              </a:rPr>
              <a:t>?</a:t>
            </a:r>
          </a:p>
          <a:p>
            <a:pPr marL="509588" indent="-503238" algn="l" eaLnBrk="0" hangingPunct="0">
              <a:spcBef>
                <a:spcPts val="2000"/>
              </a:spcBef>
              <a:buSzPct val="100000"/>
              <a:buFont typeface="Arial" charset="0"/>
              <a:buChar char="►"/>
              <a:defRPr/>
            </a:pPr>
            <a:endParaRPr lang="en-US" sz="2400" b="1" i="1" kern="0">
              <a:solidFill>
                <a:srgbClr val="FFFFFF"/>
              </a:solidFill>
              <a:latin typeface="+mn-lt"/>
              <a:ea typeface="ＭＳ Ｐゴシック" charset="-128"/>
              <a:cs typeface="ＭＳ Ｐゴシック" charset="-128"/>
              <a:sym typeface="Arial" charset="0"/>
            </a:endParaRPr>
          </a:p>
          <a:p>
            <a:pPr marL="1130300" lvl="1" indent="-363538" algn="l" eaLnBrk="0" hangingPunct="0">
              <a:spcBef>
                <a:spcPts val="1000"/>
              </a:spcBef>
              <a:buSzPct val="100000"/>
              <a:buFont typeface="Arial" charset="0"/>
              <a:buChar char="►"/>
              <a:defRPr/>
            </a:pPr>
            <a:endParaRPr lang="en-US" sz="1600" b="1" kern="0">
              <a:solidFill>
                <a:srgbClr val="FFFFFF"/>
              </a:solidFill>
              <a:latin typeface="+mn-lt"/>
              <a:ea typeface="ＭＳ Ｐゴシック" charset="-128"/>
              <a:sym typeface="Arial" charset="0"/>
            </a:endParaRPr>
          </a:p>
          <a:p>
            <a:pPr marL="1130300" lvl="1" indent="-363538" algn="l" eaLnBrk="0" hangingPunct="0">
              <a:spcBef>
                <a:spcPts val="1000"/>
              </a:spcBef>
              <a:buSzPct val="100000"/>
              <a:buFont typeface="Arial" charset="0"/>
              <a:buChar char="►"/>
              <a:defRPr/>
            </a:pPr>
            <a:endParaRPr lang="en-US" sz="2000" b="1" kern="0">
              <a:solidFill>
                <a:srgbClr val="FFFF93"/>
              </a:solidFill>
              <a:latin typeface="+mn-lt"/>
              <a:ea typeface="ＭＳ Ｐゴシック" charset="-128"/>
              <a:sym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2263" y="200025"/>
            <a:ext cx="11234737" cy="1473200"/>
          </a:xfrm>
        </p:spPr>
        <p:txBody>
          <a:bodyPr/>
          <a:lstStyle/>
          <a:p>
            <a:pPr>
              <a:defRPr/>
            </a:pPr>
            <a:r>
              <a:rPr lang="en-US"/>
              <a:t>Things we need (i): Probabilities and DLs</a:t>
            </a:r>
          </a:p>
        </p:txBody>
      </p:sp>
      <p:sp>
        <p:nvSpPr>
          <p:cNvPr id="70659" name="Content Placeholder 2"/>
          <p:cNvSpPr>
            <a:spLocks noGrp="1"/>
          </p:cNvSpPr>
          <p:nvPr>
            <p:ph idx="1"/>
          </p:nvPr>
        </p:nvSpPr>
        <p:spPr>
          <a:xfrm>
            <a:off x="330200" y="1295400"/>
            <a:ext cx="11709400" cy="4114800"/>
          </a:xfrm>
        </p:spPr>
        <p:txBody>
          <a:bodyPr/>
          <a:lstStyle/>
          <a:p>
            <a:r>
              <a:rPr lang="en-US"/>
              <a:t>Many of my collaborators use adaptive Bayesian networks</a:t>
            </a:r>
          </a:p>
          <a:p>
            <a:pPr lvl="1"/>
            <a:r>
              <a:rPr lang="en-US"/>
              <a:t>Major breakthroughs in last 10 years</a:t>
            </a:r>
          </a:p>
          <a:p>
            <a:pPr lvl="2"/>
            <a:r>
              <a:rPr lang="en-US"/>
              <a:t>Faster algorithms</a:t>
            </a:r>
          </a:p>
          <a:p>
            <a:pPr lvl="2"/>
            <a:r>
              <a:rPr lang="en-US"/>
              <a:t>Use of distributions instead of point probabilities</a:t>
            </a:r>
          </a:p>
          <a:p>
            <a:pPr lvl="2"/>
            <a:r>
              <a:rPr lang="en-US"/>
              <a:t>Specify initial models</a:t>
            </a:r>
          </a:p>
          <a:p>
            <a:pPr lvl="1"/>
            <a:r>
              <a:rPr lang="en-US"/>
              <a:t>Well developed and mature theory</a:t>
            </a:r>
          </a:p>
          <a:p>
            <a:pPr lvl="2"/>
            <a:r>
              <a:rPr lang="en-US"/>
              <a:t>E.g. See Chris Bishop </a:t>
            </a:r>
            <a:br>
              <a:rPr lang="en-US"/>
            </a:br>
            <a:r>
              <a:rPr lang="en-US"/>
              <a:t>http://research.microsoft.com/en-us/um/people/cmbishop/m</a:t>
            </a:r>
          </a:p>
        </p:txBody>
      </p:sp>
      <p:sp>
        <p:nvSpPr>
          <p:cNvPr id="70660" name="Slide Number Placeholder 3"/>
          <p:cNvSpPr>
            <a:spLocks noGrp="1"/>
          </p:cNvSpPr>
          <p:nvPr>
            <p:ph type="sldNum" sz="quarter" idx="10"/>
          </p:nvPr>
        </p:nvSpPr>
        <p:spPr>
          <a:noFill/>
        </p:spPr>
        <p:txBody>
          <a:bodyPr/>
          <a:lstStyle/>
          <a:p>
            <a:fld id="{BC61EF57-16ED-A34C-A965-9DA5DBA93C33}" type="slidenum">
              <a:rPr lang="en-US"/>
              <a:pPr/>
              <a:t>40</a:t>
            </a:fld>
            <a:endParaRPr lang="en-US"/>
          </a:p>
        </p:txBody>
      </p:sp>
      <p:pic>
        <p:nvPicPr>
          <p:cNvPr id="70661" name="Picture 4" descr="Distributions.jpg"/>
          <p:cNvPicPr>
            <a:picLocks noChangeAspect="1"/>
          </p:cNvPicPr>
          <p:nvPr/>
        </p:nvPicPr>
        <p:blipFill>
          <a:blip r:embed="rId2"/>
          <a:srcRect/>
          <a:stretch>
            <a:fillRect/>
          </a:stretch>
        </p:blipFill>
        <p:spPr bwMode="auto">
          <a:xfrm>
            <a:off x="2311400" y="6096000"/>
            <a:ext cx="68580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Interwork or Integrate?</a:t>
            </a:r>
          </a:p>
        </p:txBody>
      </p:sp>
      <p:sp>
        <p:nvSpPr>
          <p:cNvPr id="73731" name="Content Placeholder 2"/>
          <p:cNvSpPr>
            <a:spLocks noGrp="1"/>
          </p:cNvSpPr>
          <p:nvPr>
            <p:ph idx="1"/>
          </p:nvPr>
        </p:nvSpPr>
        <p:spPr/>
        <p:txBody>
          <a:bodyPr/>
          <a:lstStyle/>
          <a:p>
            <a:r>
              <a:rPr lang="en-US"/>
              <a:t>Statisticians are not about to abandon 25 years of development … nor are logicians</a:t>
            </a:r>
          </a:p>
          <a:p>
            <a:r>
              <a:rPr lang="en-US"/>
              <a:t>Can DLs &amp; Bayes Models to work together? </a:t>
            </a:r>
          </a:p>
          <a:p>
            <a:pPr lvl="1"/>
            <a:r>
              <a:rPr lang="en-US"/>
              <a:t>use DLs to structure the models according to context?</a:t>
            </a:r>
          </a:p>
          <a:p>
            <a:pPr lvl="2"/>
            <a:r>
              <a:rPr lang="en-US"/>
              <a:t>Different models for the elderly, adult, child, newborn, …</a:t>
            </a:r>
          </a:p>
          <a:p>
            <a:pPr lvl="1"/>
            <a:r>
              <a:rPr lang="en-US"/>
              <a:t>…and then use Bayesian statistics to propagate</a:t>
            </a:r>
            <a:br>
              <a:rPr lang="en-US"/>
            </a:br>
            <a:r>
              <a:rPr lang="en-US"/>
              <a:t>    probabilities?</a:t>
            </a:r>
          </a:p>
          <a:p>
            <a:r>
              <a:rPr lang="en-US"/>
              <a:t>Plausible</a:t>
            </a:r>
          </a:p>
          <a:p>
            <a:pPr lvl="1"/>
            <a:r>
              <a:rPr lang="en-US"/>
              <a:t>…but some nasty problems to get models that are both</a:t>
            </a:r>
            <a:br>
              <a:rPr lang="en-US"/>
            </a:br>
            <a:r>
              <a:rPr lang="en-US"/>
              <a:t>    logically satisfiable and statistically consistent</a:t>
            </a:r>
          </a:p>
          <a:p>
            <a:pPr lvl="2"/>
            <a:r>
              <a:rPr lang="en-US"/>
              <a:t>And computationally efficient</a:t>
            </a:r>
          </a:p>
          <a:p>
            <a:r>
              <a:rPr lang="en-US"/>
              <a:t>A Grand Challenge	</a:t>
            </a:r>
          </a:p>
          <a:p>
            <a:pPr lvl="2"/>
            <a:endParaRPr lang="en-US"/>
          </a:p>
          <a:p>
            <a:pPr>
              <a:buFont typeface="Arial" charset="0"/>
              <a:buNone/>
            </a:pPr>
            <a:endParaRPr lang="en-US"/>
          </a:p>
        </p:txBody>
      </p:sp>
      <p:sp>
        <p:nvSpPr>
          <p:cNvPr id="73732" name="Slide Number Placeholder 3"/>
          <p:cNvSpPr>
            <a:spLocks noGrp="1"/>
          </p:cNvSpPr>
          <p:nvPr>
            <p:ph type="sldNum" sz="quarter" idx="10"/>
          </p:nvPr>
        </p:nvSpPr>
        <p:spPr>
          <a:noFill/>
        </p:spPr>
        <p:txBody>
          <a:bodyPr/>
          <a:lstStyle/>
          <a:p>
            <a:fld id="{1C1F04B0-0130-8242-9451-53EA973AC1CC}" type="slidenum">
              <a:rPr lang="en-US"/>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00025"/>
            <a:ext cx="13106400" cy="1473200"/>
          </a:xfrm>
        </p:spPr>
        <p:txBody>
          <a:bodyPr/>
          <a:lstStyle/>
          <a:p>
            <a:pPr>
              <a:defRPr/>
            </a:pPr>
            <a:r>
              <a:rPr lang="en-US"/>
              <a:t>Things we need (ii):  Standard Rule, Query &amp; Transformation Languages</a:t>
            </a:r>
          </a:p>
        </p:txBody>
      </p:sp>
      <p:sp>
        <p:nvSpPr>
          <p:cNvPr id="71683" name="Content Placeholder 2"/>
          <p:cNvSpPr>
            <a:spLocks noGrp="1"/>
          </p:cNvSpPr>
          <p:nvPr>
            <p:ph idx="1"/>
          </p:nvPr>
        </p:nvSpPr>
        <p:spPr/>
        <p:txBody>
          <a:bodyPr/>
          <a:lstStyle/>
          <a:p>
            <a:r>
              <a:rPr lang="en-US"/>
              <a:t>To use queries as the antecedent of rules</a:t>
            </a:r>
          </a:p>
          <a:p>
            <a:r>
              <a:rPr lang="en-US"/>
              <a:t>For “knowledge exploration”</a:t>
            </a:r>
          </a:p>
          <a:p>
            <a:r>
              <a:rPr lang="en-US"/>
              <a:t>To create user facing languages/UIs </a:t>
            </a:r>
          </a:p>
          <a:p>
            <a:pPr lvl="1"/>
            <a:r>
              <a:rPr lang="en-US"/>
              <a:t>From “approximations” by domain experts to rigorous forms</a:t>
            </a:r>
          </a:p>
          <a:p>
            <a:pPr lvl="1"/>
            <a:r>
              <a:rPr lang="en-US"/>
              <a:t>Specialist UIs / Languages for specific applications</a:t>
            </a:r>
            <a:br>
              <a:rPr lang="en-US"/>
            </a:br>
            <a:r>
              <a:rPr lang="en-US"/>
              <a:t>(“Intermediate representations”)</a:t>
            </a:r>
          </a:p>
          <a:p>
            <a:r>
              <a:rPr lang="en-US"/>
              <a:t>Need to transform ontologies</a:t>
            </a:r>
          </a:p>
          <a:p>
            <a:pPr lvl="1"/>
            <a:r>
              <a:rPr lang="en-US"/>
              <a:t>To experiment with alternative representations</a:t>
            </a:r>
          </a:p>
          <a:p>
            <a:pPr lvl="2"/>
            <a:r>
              <a:rPr lang="en-US"/>
              <a:t>Often vast differences in efficiency and predictability</a:t>
            </a:r>
          </a:p>
          <a:p>
            <a:pPr lvl="2"/>
            <a:endParaRPr lang="en-US"/>
          </a:p>
          <a:p>
            <a:pPr marL="509588" lvl="1" indent="-503238">
              <a:spcBef>
                <a:spcPts val="2000"/>
              </a:spcBef>
            </a:pPr>
            <a:r>
              <a:rPr lang="en-US"/>
              <a:t>(OPPL and work on patterns a start, but only start)</a:t>
            </a:r>
          </a:p>
          <a:p>
            <a:endParaRPr lang="en-US"/>
          </a:p>
          <a:p>
            <a:pPr lvl="2"/>
            <a:endParaRPr lang="en-US"/>
          </a:p>
          <a:p>
            <a:pPr lvl="1"/>
            <a:endParaRPr lang="en-US"/>
          </a:p>
          <a:p>
            <a:endParaRPr lang="en-US"/>
          </a:p>
        </p:txBody>
      </p:sp>
      <p:sp>
        <p:nvSpPr>
          <p:cNvPr id="71684" name="Slide Number Placeholder 3"/>
          <p:cNvSpPr>
            <a:spLocks noGrp="1"/>
          </p:cNvSpPr>
          <p:nvPr>
            <p:ph type="sldNum" sz="quarter" idx="10"/>
          </p:nvPr>
        </p:nvSpPr>
        <p:spPr>
          <a:noFill/>
        </p:spPr>
        <p:txBody>
          <a:bodyPr/>
          <a:lstStyle/>
          <a:p>
            <a:fld id="{5DFCC320-2237-9042-868F-9995D04394F2}" type="slidenum">
              <a:rPr lang="en-US"/>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Things we need (iii)	</a:t>
            </a:r>
          </a:p>
        </p:txBody>
      </p:sp>
      <p:sp>
        <p:nvSpPr>
          <p:cNvPr id="72707" name="Content Placeholder 2"/>
          <p:cNvSpPr>
            <a:spLocks noGrp="1"/>
          </p:cNvSpPr>
          <p:nvPr>
            <p:ph idx="1"/>
          </p:nvPr>
        </p:nvSpPr>
        <p:spPr/>
        <p:txBody>
          <a:bodyPr/>
          <a:lstStyle/>
          <a:p>
            <a:r>
              <a:rPr lang="en-US"/>
              <a:t>Rich meta data and (limited) higher order reasoning</a:t>
            </a:r>
          </a:p>
          <a:p>
            <a:pPr lvl="1"/>
            <a:r>
              <a:rPr lang="en-US"/>
              <a:t>Metadata for payloads needs tobe modeled</a:t>
            </a:r>
          </a:p>
          <a:p>
            <a:pPr lvl="1"/>
            <a:r>
              <a:rPr lang="en-US"/>
              <a:t>One route to calculations, alternative reasoning schemes</a:t>
            </a:r>
          </a:p>
          <a:p>
            <a:pPr lvl="1"/>
            <a:r>
              <a:rPr lang="en-US"/>
              <a:t>Multi-level reasoning</a:t>
            </a:r>
          </a:p>
          <a:p>
            <a:r>
              <a:rPr lang="en-US"/>
              <a:t>Queries we need to be able to form:</a:t>
            </a:r>
          </a:p>
          <a:p>
            <a:pPr lvl="1"/>
            <a:r>
              <a:rPr lang="en-US"/>
              <a:t>Two drugs of the same type</a:t>
            </a:r>
          </a:p>
          <a:p>
            <a:pPr lvl="1"/>
            <a:r>
              <a:rPr lang="en-US"/>
              <a:t>Prevalence, incidence, etc. of diseases </a:t>
            </a:r>
          </a:p>
          <a:p>
            <a:pPr lvl="2"/>
            <a:r>
              <a:rPr lang="en-US"/>
              <a:t>Property of disease itself, not the instances</a:t>
            </a:r>
          </a:p>
          <a:p>
            <a:pPr lvl="1"/>
            <a:r>
              <a:rPr lang="en-US"/>
              <a:t>Size of a class</a:t>
            </a:r>
          </a:p>
          <a:p>
            <a:pPr lvl="1"/>
            <a:r>
              <a:rPr lang="en-US"/>
              <a:t>“Ipsilateral” / “Contralateral” </a:t>
            </a:r>
          </a:p>
          <a:p>
            <a:pPr lvl="2"/>
            <a:r>
              <a:rPr lang="en-US"/>
              <a:t>Same side, different sides </a:t>
            </a:r>
          </a:p>
          <a:p>
            <a:pPr lvl="3"/>
            <a:r>
              <a:rPr lang="en-US"/>
              <a:t>Key concept in many medical rules</a:t>
            </a:r>
          </a:p>
          <a:p>
            <a:pPr lvl="1"/>
            <a:endParaRPr lang="en-US"/>
          </a:p>
        </p:txBody>
      </p:sp>
      <p:sp>
        <p:nvSpPr>
          <p:cNvPr id="72708" name="Slide Number Placeholder 3"/>
          <p:cNvSpPr>
            <a:spLocks noGrp="1"/>
          </p:cNvSpPr>
          <p:nvPr>
            <p:ph type="sldNum" sz="quarter" idx="10"/>
          </p:nvPr>
        </p:nvSpPr>
        <p:spPr>
          <a:noFill/>
        </p:spPr>
        <p:txBody>
          <a:bodyPr/>
          <a:lstStyle/>
          <a:p>
            <a:fld id="{C7F523C8-0880-DE46-A7AF-75842FAD3C96}" type="slidenum">
              <a:rPr lang="en-US"/>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a:sym typeface="Arial" pitchFamily="1" charset="0"/>
              </a:rPr>
              <a:t>Broader perspective:</a:t>
            </a:r>
            <a:r>
              <a:rPr lang="en-US">
                <a:sym typeface="Arial" pitchFamily="1" charset="0"/>
              </a:rPr>
              <a:t/>
            </a:r>
            <a:br>
              <a:rPr lang="en-US">
                <a:sym typeface="Arial" pitchFamily="1" charset="0"/>
              </a:rPr>
            </a:br>
            <a:r>
              <a:rPr lang="en-US">
                <a:sym typeface="Arial" pitchFamily="1" charset="0"/>
              </a:rPr>
              <a:t>We use DLs, but most people don’t</a:t>
            </a:r>
            <a:br>
              <a:rPr lang="en-US">
                <a:sym typeface="Arial" pitchFamily="1" charset="0"/>
              </a:rPr>
            </a:br>
            <a:r>
              <a:rPr lang="en-US">
                <a:sym typeface="Arial" pitchFamily="1" charset="0"/>
              </a:rPr>
              <a:t>     </a:t>
            </a:r>
            <a:r>
              <a:rPr lang="en-US" sz="4000">
                <a:sym typeface="Arial" pitchFamily="1" charset="0"/>
              </a:rPr>
              <a:t>(&amp; we have problems) </a:t>
            </a:r>
            <a:r>
              <a:rPr lang="en-US">
                <a:sym typeface="Arial" pitchFamily="1" charset="0"/>
              </a:rPr>
              <a:t/>
            </a:r>
            <a:br>
              <a:rPr lang="en-US">
                <a:sym typeface="Arial" pitchFamily="1" charset="0"/>
              </a:rPr>
            </a:br>
            <a:r>
              <a:rPr lang="en-US">
                <a:sym typeface="Arial" pitchFamily="1" charset="0"/>
              </a:rPr>
              <a:t>      </a:t>
            </a:r>
            <a:r>
              <a:rPr lang="en-US" i="1">
                <a:sym typeface="Arial" pitchFamily="1" charset="0"/>
              </a:rPr>
              <a:t>Some reasons why</a:t>
            </a:r>
            <a:br>
              <a:rPr lang="en-US" i="1">
                <a:sym typeface="Arial" pitchFamily="1" charset="0"/>
              </a:rPr>
            </a:br>
            <a:endParaRPr lang="en-US" i="1">
              <a:sym typeface="Arial" pitchFamily="1" charset="0"/>
            </a:endParaRPr>
          </a:p>
        </p:txBody>
      </p:sp>
      <p:sp>
        <p:nvSpPr>
          <p:cNvPr id="32771" name="Content Placeholder 2"/>
          <p:cNvSpPr>
            <a:spLocks noGrp="1"/>
          </p:cNvSpPr>
          <p:nvPr>
            <p:ph idx="1"/>
          </p:nvPr>
        </p:nvSpPr>
        <p:spPr>
          <a:xfrm>
            <a:off x="50800" y="3733800"/>
            <a:ext cx="12954000" cy="6870700"/>
          </a:xfrm>
        </p:spPr>
        <p:txBody>
          <a:bodyPr/>
          <a:lstStyle/>
          <a:p>
            <a:pPr>
              <a:defRPr/>
            </a:pPr>
            <a:r>
              <a:rPr lang="en-US"/>
              <a:t>Can’t say what they need to say!</a:t>
            </a:r>
          </a:p>
          <a:p>
            <a:pPr lvl="1">
              <a:defRPr/>
            </a:pPr>
            <a:r>
              <a:rPr lang="en-US"/>
              <a:t>Or find the information they need</a:t>
            </a:r>
          </a:p>
          <a:p>
            <a:pPr>
              <a:defRPr/>
            </a:pPr>
            <a:r>
              <a:rPr lang="en-US"/>
              <a:t>Not integrated with software engineering tools</a:t>
            </a:r>
          </a:p>
          <a:p>
            <a:pPr lvl="1">
              <a:defRPr/>
            </a:pPr>
            <a:r>
              <a:rPr lang="en-US"/>
              <a:t>Especially UML/Model Based Architectures</a:t>
            </a:r>
          </a:p>
          <a:p>
            <a:pPr>
              <a:defRPr/>
            </a:pPr>
            <a:r>
              <a:rPr lang="en-US"/>
              <a:t>Lack of tooling &amp; specialist user-facing representations</a:t>
            </a:r>
          </a:p>
          <a:p>
            <a:pPr lvl="1">
              <a:defRPr/>
            </a:pPr>
            <a:r>
              <a:rPr lang="en-US"/>
              <a:t>Even where solutions are known, implementations are hard to find</a:t>
            </a:r>
          </a:p>
          <a:p>
            <a:pPr lvl="1">
              <a:defRPr/>
            </a:pPr>
            <a:r>
              <a:rPr lang="en-US"/>
              <a:t>Users need higher level of abstractions – OWL/DLs is low level</a:t>
            </a:r>
          </a:p>
          <a:p>
            <a:pPr>
              <a:defRPr/>
            </a:pPr>
            <a:r>
              <a:rPr lang="en-US">
                <a:solidFill>
                  <a:schemeClr val="accent2">
                    <a:lumMod val="20000"/>
                    <a:lumOff val="80000"/>
                  </a:schemeClr>
                </a:solidFill>
              </a:rPr>
              <a:t>Inference still unstable and unpredictable</a:t>
            </a:r>
          </a:p>
          <a:p>
            <a:pPr lvl="1">
              <a:defRPr/>
            </a:pPr>
            <a:r>
              <a:rPr lang="en-US">
                <a:solidFill>
                  <a:srgbClr val="A3A45F"/>
                </a:solidFill>
              </a:rPr>
              <a:t>Although improving</a:t>
            </a:r>
          </a:p>
          <a:p>
            <a:pPr lvl="1">
              <a:defRPr/>
            </a:pPr>
            <a:endParaRPr lang="en-US"/>
          </a:p>
          <a:p>
            <a:pPr>
              <a:defRPr/>
            </a:pPr>
            <a:endParaRPr lang="en-US"/>
          </a:p>
        </p:txBody>
      </p:sp>
      <p:sp>
        <p:nvSpPr>
          <p:cNvPr id="74756" name="Slide Number Placeholder 3"/>
          <p:cNvSpPr>
            <a:spLocks noGrp="1"/>
          </p:cNvSpPr>
          <p:nvPr>
            <p:ph type="sldNum" sz="quarter" idx="10"/>
          </p:nvPr>
        </p:nvSpPr>
        <p:spPr>
          <a:noFill/>
        </p:spPr>
        <p:txBody>
          <a:bodyPr/>
          <a:lstStyle/>
          <a:p>
            <a:fld id="{29E2DF31-1597-3543-8B2D-893180047E59}" type="slidenum">
              <a:rPr lang="en-US"/>
              <a:pPr/>
              <a:t>44</a:t>
            </a:fld>
            <a:endParaRPr lang="en-US"/>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ym typeface="Arial" pitchFamily="1" charset="0"/>
              </a:rPr>
              <a:t>Some notable oddities</a:t>
            </a:r>
          </a:p>
        </p:txBody>
      </p:sp>
      <p:sp>
        <p:nvSpPr>
          <p:cNvPr id="75779" name="Content Placeholder 2"/>
          <p:cNvSpPr>
            <a:spLocks noGrp="1"/>
          </p:cNvSpPr>
          <p:nvPr>
            <p:ph idx="1"/>
          </p:nvPr>
        </p:nvSpPr>
        <p:spPr>
          <a:xfrm>
            <a:off x="127000" y="1143000"/>
            <a:ext cx="12877800" cy="8305800"/>
          </a:xfrm>
        </p:spPr>
        <p:txBody>
          <a:bodyPr/>
          <a:lstStyle/>
          <a:p>
            <a:r>
              <a:rPr lang="en-US" sz="2800"/>
              <a:t>OWL/DLs hardly mentioned in the Ontology Summit 2012 Communique</a:t>
            </a:r>
          </a:p>
          <a:p>
            <a:pPr lvl="1"/>
            <a:r>
              <a:rPr lang="en-US" sz="2000">
                <a:hlinkClick r:id="rId2"/>
              </a:rPr>
              <a:t>http://ontolog.cim3.net/OntologySummit/2012/communique.html</a:t>
            </a:r>
            <a:endParaRPr lang="en-US" sz="2000"/>
          </a:p>
          <a:p>
            <a:r>
              <a:rPr lang="en-US" sz="2800"/>
              <a:t>OWL is not in the list of “well known vocabularies” for Linked Open Data</a:t>
            </a:r>
          </a:p>
          <a:p>
            <a:pPr lvl="1"/>
            <a:r>
              <a:rPr lang="en-US" sz="2000">
                <a:hlinkClick r:id="rId3"/>
              </a:rPr>
              <a:t>www4.wiwiss.fu-berlin.de/bizer/pub/LinkedDataTutorial/</a:t>
            </a:r>
            <a:endParaRPr lang="en-US" sz="2000"/>
          </a:p>
          <a:p>
            <a:pPr lvl="2"/>
            <a:r>
              <a:rPr lang="en-US" sz="1800"/>
              <a:t>Although the use of owl:sameAs is “borrowed”</a:t>
            </a:r>
          </a:p>
          <a:p>
            <a:r>
              <a:rPr lang="en-US" sz="2800"/>
              <a:t>Deep Knowledge Representation/Project HALO 2012 </a:t>
            </a:r>
            <a:r>
              <a:rPr lang="en-US" sz="2800" i="1"/>
              <a:t>challenge questions </a:t>
            </a:r>
            <a:r>
              <a:rPr lang="en-US" sz="2800"/>
              <a:t>do not mention OWL (&amp; are not answerable with OWL alone)</a:t>
            </a:r>
          </a:p>
          <a:p>
            <a:pPr lvl="1"/>
            <a:r>
              <a:rPr lang="en-US" sz="2000">
                <a:hlinkClick r:id="rId4"/>
              </a:rPr>
              <a:t>sites.google.com/site/2nddeepkrchallenge/</a:t>
            </a:r>
            <a:endParaRPr lang="en-US" sz="2000"/>
          </a:p>
          <a:p>
            <a:r>
              <a:rPr lang="en-US" sz="2600"/>
              <a:t>There remain as many (or more) users of Protégé-frames as Protégé-OWL</a:t>
            </a:r>
          </a:p>
          <a:p>
            <a:r>
              <a:rPr lang="en-US" sz="2800"/>
              <a:t>There is no routine adequate transformation betwen OWL &amp; UML </a:t>
            </a:r>
          </a:p>
          <a:p>
            <a:pPr lvl="1"/>
            <a:r>
              <a:rPr lang="en-US" sz="2000"/>
              <a:t>Little discussion of the fundamental differences</a:t>
            </a:r>
          </a:p>
          <a:p>
            <a:r>
              <a:rPr lang="en-US" sz="2600"/>
              <a:t>Few OWL ontologies follow OWL-DL semantics (even if they claim to)</a:t>
            </a:r>
          </a:p>
          <a:p>
            <a:endParaRPr lang="en-US" sz="2600"/>
          </a:p>
          <a:p>
            <a:pPr lvl="1"/>
            <a:endParaRPr lang="en-US"/>
          </a:p>
          <a:p>
            <a:pPr lvl="1"/>
            <a:endParaRPr lang="en-US"/>
          </a:p>
        </p:txBody>
      </p:sp>
      <p:sp>
        <p:nvSpPr>
          <p:cNvPr id="75780" name="Slide Number Placeholder 3"/>
          <p:cNvSpPr>
            <a:spLocks noGrp="1"/>
          </p:cNvSpPr>
          <p:nvPr>
            <p:ph type="sldNum" sz="quarter" idx="10"/>
          </p:nvPr>
        </p:nvSpPr>
        <p:spPr>
          <a:noFill/>
        </p:spPr>
        <p:txBody>
          <a:bodyPr/>
          <a:lstStyle/>
          <a:p>
            <a:fld id="{F6CB0AF5-4A0D-D24A-A3A2-F48020817F05}" type="slidenum">
              <a:rPr lang="en-US"/>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ym typeface="Arial" pitchFamily="1" charset="0"/>
              </a:rPr>
              <a:t>“Why can’t we get back to 1985?”</a:t>
            </a:r>
            <a:br>
              <a:rPr lang="en-US">
                <a:sym typeface="Arial" pitchFamily="1" charset="0"/>
              </a:rPr>
            </a:br>
            <a:r>
              <a:rPr lang="en-US">
                <a:sym typeface="Arial" pitchFamily="1" charset="0"/>
              </a:rPr>
              <a:t>  </a:t>
            </a:r>
            <a:r>
              <a:rPr lang="en-US" sz="3200">
                <a:sym typeface="Arial" pitchFamily="1" charset="0"/>
              </a:rPr>
              <a:t>Lessons from history</a:t>
            </a:r>
            <a:endParaRPr lang="en-US">
              <a:sym typeface="Arial" pitchFamily="1" charset="0"/>
            </a:endParaRPr>
          </a:p>
        </p:txBody>
      </p:sp>
      <p:sp>
        <p:nvSpPr>
          <p:cNvPr id="76803" name="Content Placeholder 2"/>
          <p:cNvSpPr>
            <a:spLocks noGrp="1"/>
          </p:cNvSpPr>
          <p:nvPr>
            <p:ph idx="1"/>
          </p:nvPr>
        </p:nvSpPr>
        <p:spPr>
          <a:xfrm>
            <a:off x="1" y="1752600"/>
            <a:ext cx="13004800" cy="7339013"/>
          </a:xfrm>
        </p:spPr>
        <p:txBody>
          <a:bodyPr/>
          <a:lstStyle/>
          <a:p>
            <a:r>
              <a:rPr lang="en-US"/>
              <a:t>Serious question from Zak Kohane, </a:t>
            </a:r>
          </a:p>
          <a:p>
            <a:pPr lvl="1"/>
            <a:r>
              <a:rPr lang="en-US"/>
              <a:t>top researcher in Medical informatics / Medical AI (PhD in AI MIT)</a:t>
            </a:r>
          </a:p>
          <a:p>
            <a:pPr lvl="1"/>
            <a:endParaRPr lang="en-US"/>
          </a:p>
          <a:p>
            <a:r>
              <a:rPr lang="en-US"/>
              <a:t>In mid 1980s, AI toolkits (KEE, ART, KnowledgeCraft…)</a:t>
            </a:r>
          </a:p>
          <a:p>
            <a:pPr lvl="1"/>
            <a:r>
              <a:rPr lang="en-US"/>
              <a:t>Hybrid &amp; Heuristic –</a:t>
            </a:r>
          </a:p>
          <a:p>
            <a:pPr lvl="2"/>
            <a:r>
              <a:rPr lang="en-US"/>
              <a:t>Rules</a:t>
            </a:r>
          </a:p>
          <a:p>
            <a:pPr lvl="3"/>
            <a:r>
              <a:rPr lang="en-US"/>
              <a:t> Forward chaining/OPS5, backward chaining/Prolog, </a:t>
            </a:r>
          </a:p>
          <a:p>
            <a:pPr lvl="2"/>
            <a:r>
              <a:rPr lang="en-US"/>
              <a:t>Frames</a:t>
            </a:r>
          </a:p>
          <a:p>
            <a:pPr lvl="2"/>
            <a:r>
              <a:rPr lang="en-US"/>
              <a:t>Metadata </a:t>
            </a:r>
          </a:p>
          <a:p>
            <a:pPr lvl="2"/>
            <a:r>
              <a:rPr lang="en-US"/>
              <a:t>Attached procedures, event driven GUIs, …</a:t>
            </a:r>
          </a:p>
          <a:p>
            <a:pPr lvl="1"/>
            <a:r>
              <a:rPr lang="en-US"/>
              <a:t>Addressed the right questions, even if some answers limited</a:t>
            </a:r>
          </a:p>
          <a:p>
            <a:pPr lvl="2">
              <a:buNone/>
            </a:pPr>
            <a:r>
              <a:rPr lang="en-US"/>
              <a:t/>
            </a:r>
            <a:br>
              <a:rPr lang="en-US"/>
            </a:br>
            <a:endParaRPr lang="en-US"/>
          </a:p>
        </p:txBody>
      </p:sp>
      <p:sp>
        <p:nvSpPr>
          <p:cNvPr id="76804" name="Slide Number Placeholder 3"/>
          <p:cNvSpPr>
            <a:spLocks noGrp="1"/>
          </p:cNvSpPr>
          <p:nvPr>
            <p:ph type="sldNum" sz="quarter" idx="10"/>
          </p:nvPr>
        </p:nvSpPr>
        <p:spPr>
          <a:noFill/>
        </p:spPr>
        <p:txBody>
          <a:bodyPr/>
          <a:lstStyle/>
          <a:p>
            <a:fld id="{389CFA69-CC50-D843-863C-2BF5DD0D24F0}" type="slidenum">
              <a:rPr lang="en-US"/>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 y="200025"/>
            <a:ext cx="12827000" cy="1473200"/>
          </a:xfrm>
        </p:spPr>
        <p:txBody>
          <a:bodyPr/>
          <a:lstStyle/>
          <a:p>
            <a:pPr>
              <a:defRPr/>
            </a:pPr>
            <a:r>
              <a:rPr lang="en-US"/>
              <a:t>… some systems resembled Rube Goldberg  </a:t>
            </a:r>
            <a:br>
              <a:rPr lang="en-US"/>
            </a:br>
            <a:r>
              <a:rPr lang="en-US"/>
              <a:t>    machines</a:t>
            </a:r>
          </a:p>
        </p:txBody>
      </p:sp>
      <p:sp>
        <p:nvSpPr>
          <p:cNvPr id="77827" name="Slide Number Placeholder 3"/>
          <p:cNvSpPr>
            <a:spLocks noGrp="1"/>
          </p:cNvSpPr>
          <p:nvPr>
            <p:ph type="sldNum" sz="quarter" idx="10"/>
          </p:nvPr>
        </p:nvSpPr>
        <p:spPr>
          <a:xfrm>
            <a:off x="12695238" y="9299575"/>
            <a:ext cx="495300" cy="520700"/>
          </a:xfrm>
          <a:noFill/>
        </p:spPr>
        <p:txBody>
          <a:bodyPr/>
          <a:lstStyle/>
          <a:p>
            <a:fld id="{81BE7F99-B258-1746-94B1-916F54E2DF73}" type="slidenum">
              <a:rPr lang="en-US"/>
              <a:pPr/>
              <a:t>47</a:t>
            </a:fld>
            <a:endParaRPr lang="en-US"/>
          </a:p>
        </p:txBody>
      </p:sp>
      <p:pic>
        <p:nvPicPr>
          <p:cNvPr id="77828" name="Picture 5" descr="rube-goldberg-machine.jpg"/>
          <p:cNvPicPr>
            <a:picLocks noChangeAspect="1"/>
          </p:cNvPicPr>
          <p:nvPr/>
        </p:nvPicPr>
        <p:blipFill>
          <a:blip r:embed="rId2"/>
          <a:srcRect/>
          <a:stretch>
            <a:fillRect/>
          </a:stretch>
        </p:blipFill>
        <p:spPr bwMode="auto">
          <a:xfrm>
            <a:off x="254000" y="1524000"/>
            <a:ext cx="6604000" cy="2679700"/>
          </a:xfrm>
          <a:prstGeom prst="rect">
            <a:avLst/>
          </a:prstGeom>
          <a:noFill/>
          <a:ln w="9525">
            <a:noFill/>
            <a:miter lim="800000"/>
            <a:headEnd/>
            <a:tailEnd/>
          </a:ln>
        </p:spPr>
      </p:pic>
      <p:grpSp>
        <p:nvGrpSpPr>
          <p:cNvPr id="77829" name="Group 8"/>
          <p:cNvGrpSpPr>
            <a:grpSpLocks/>
          </p:cNvGrpSpPr>
          <p:nvPr/>
        </p:nvGrpSpPr>
        <p:grpSpPr bwMode="auto">
          <a:xfrm>
            <a:off x="1701800" y="4343400"/>
            <a:ext cx="5410200" cy="5410200"/>
            <a:chOff x="7416800" y="4114800"/>
            <a:chExt cx="5410200" cy="5410200"/>
          </a:xfrm>
        </p:grpSpPr>
        <p:sp>
          <p:nvSpPr>
            <p:cNvPr id="77831" name="Rectangle 7"/>
            <p:cNvSpPr>
              <a:spLocks noChangeArrowheads="1"/>
            </p:cNvSpPr>
            <p:nvPr/>
          </p:nvSpPr>
          <p:spPr bwMode="auto">
            <a:xfrm>
              <a:off x="7416800" y="4114800"/>
              <a:ext cx="5410200" cy="5410200"/>
            </a:xfrm>
            <a:prstGeom prst="rect">
              <a:avLst/>
            </a:prstGeom>
            <a:solidFill>
              <a:srgbClr val="FFFFFF"/>
            </a:solidFill>
            <a:ln w="12700">
              <a:solidFill>
                <a:srgbClr val="000000"/>
              </a:solidFill>
              <a:round/>
              <a:headEnd/>
              <a:tailEnd/>
            </a:ln>
          </p:spPr>
          <p:txBody>
            <a:bodyPr>
              <a:prstTxWarp prst="textNoShape">
                <a:avLst/>
              </a:prstTxWarp>
            </a:bodyPr>
            <a:lstStyle/>
            <a:p>
              <a:endParaRPr lang="en-US"/>
            </a:p>
          </p:txBody>
        </p:sp>
        <p:pic>
          <p:nvPicPr>
            <p:cNvPr id="77832" name="Picture 6" descr="34hvpjo.jpg"/>
            <p:cNvPicPr>
              <a:picLocks noChangeAspect="1"/>
            </p:cNvPicPr>
            <p:nvPr/>
          </p:nvPicPr>
          <p:blipFill>
            <a:blip r:embed="rId3"/>
            <a:srcRect/>
            <a:stretch>
              <a:fillRect/>
            </a:stretch>
          </p:blipFill>
          <p:spPr bwMode="auto">
            <a:xfrm>
              <a:off x="7493000" y="4191000"/>
              <a:ext cx="5267325" cy="5267325"/>
            </a:xfrm>
            <a:prstGeom prst="rect">
              <a:avLst/>
            </a:prstGeom>
            <a:noFill/>
            <a:ln w="9525">
              <a:noFill/>
              <a:miter lim="800000"/>
              <a:headEnd/>
              <a:tailEnd/>
            </a:ln>
          </p:spPr>
        </p:pic>
      </p:grpSp>
      <p:sp>
        <p:nvSpPr>
          <p:cNvPr id="10" name="TextBox 9"/>
          <p:cNvSpPr txBox="1"/>
          <p:nvPr/>
        </p:nvSpPr>
        <p:spPr>
          <a:xfrm>
            <a:off x="8280400" y="5867400"/>
            <a:ext cx="4724400" cy="584776"/>
          </a:xfrm>
          <a:prstGeom prst="rect">
            <a:avLst/>
          </a:prstGeom>
          <a:noFill/>
        </p:spPr>
        <p:txBody>
          <a:bodyPr>
            <a:spAutoFit/>
          </a:bodyPr>
          <a:lstStyle/>
          <a:p>
            <a:pPr>
              <a:defRPr/>
            </a:pPr>
            <a:r>
              <a:rPr lang="en-US" sz="3200">
                <a:solidFill>
                  <a:srgbClr val="FFFFFF"/>
                </a:solidFill>
                <a:latin typeface="+mn-lt"/>
              </a:rPr>
              <a:t>…but did useful work!</a:t>
            </a:r>
          </a:p>
        </p:txBody>
      </p:sp>
      <p:sp>
        <p:nvSpPr>
          <p:cNvPr id="9" name="TextBox 8"/>
          <p:cNvSpPr txBox="1"/>
          <p:nvPr/>
        </p:nvSpPr>
        <p:spPr>
          <a:xfrm>
            <a:off x="7483571" y="3886200"/>
            <a:ext cx="5271596" cy="1077218"/>
          </a:xfrm>
          <a:prstGeom prst="rect">
            <a:avLst/>
          </a:prstGeom>
          <a:noFill/>
        </p:spPr>
        <p:txBody>
          <a:bodyPr wrap="none" rtlCol="0">
            <a:spAutoFit/>
          </a:bodyPr>
          <a:lstStyle/>
          <a:p>
            <a:pPr algn="l">
              <a:defRPr/>
            </a:pPr>
            <a:r>
              <a:rPr lang="en-US" sz="3200">
                <a:solidFill>
                  <a:srgbClr val="FFFFFF"/>
                </a:solidFill>
                <a:latin typeface="+mn-lt"/>
              </a:rPr>
              <a:t>Neither complete, decidable</a:t>
            </a:r>
            <a:br>
              <a:rPr lang="en-US" sz="3200">
                <a:solidFill>
                  <a:srgbClr val="FFFFFF"/>
                </a:solidFill>
                <a:latin typeface="+mn-lt"/>
              </a:rPr>
            </a:br>
            <a:r>
              <a:rPr lang="en-US" sz="3200">
                <a:solidFill>
                  <a:srgbClr val="FFFFFF"/>
                </a:solidFill>
                <a:latin typeface="+mn-lt"/>
              </a:rPr>
              <a:t>nor probably sound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a:t>Two key events</a:t>
            </a:r>
          </a:p>
        </p:txBody>
      </p:sp>
      <p:sp>
        <p:nvSpPr>
          <p:cNvPr id="79875" name="Content Placeholder 6"/>
          <p:cNvSpPr>
            <a:spLocks noGrp="1"/>
          </p:cNvSpPr>
          <p:nvPr>
            <p:ph idx="1"/>
          </p:nvPr>
        </p:nvSpPr>
        <p:spPr>
          <a:xfrm>
            <a:off x="482600" y="1371600"/>
            <a:ext cx="11709400" cy="7567613"/>
          </a:xfrm>
        </p:spPr>
        <p:txBody>
          <a:bodyPr/>
          <a:lstStyle/>
          <a:p>
            <a:r>
              <a:rPr lang="en-US"/>
              <a:t>Development of description logics</a:t>
            </a:r>
          </a:p>
          <a:p>
            <a:pPr lvl="1"/>
            <a:r>
              <a:rPr lang="en-US"/>
              <a:t>With enormous progress in past 20 yrs</a:t>
            </a:r>
          </a:p>
          <a:p>
            <a:pPr lvl="1"/>
            <a:r>
              <a:rPr lang="en-US"/>
              <a:t>… but despite being originally called “Frame languages” had</a:t>
            </a:r>
            <a:br>
              <a:rPr lang="en-US"/>
            </a:br>
            <a:r>
              <a:rPr lang="en-US"/>
              <a:t>    almost nothing to do with “frames” </a:t>
            </a:r>
          </a:p>
          <a:p>
            <a:pPr lvl="2"/>
            <a:r>
              <a:rPr lang="en-US"/>
              <a:t>And focused on universal rather than existential restrictions</a:t>
            </a:r>
          </a:p>
          <a:p>
            <a:pPr lvl="1"/>
            <a:r>
              <a:rPr lang="en-US" i="1"/>
              <a:t>Better answers to narrower questions</a:t>
            </a:r>
          </a:p>
          <a:p>
            <a:pPr lvl="2"/>
            <a:r>
              <a:rPr lang="en-US" i="1"/>
              <a:t>No answers to the easy questions I have</a:t>
            </a:r>
            <a:br>
              <a:rPr lang="en-US" i="1"/>
            </a:br>
            <a:r>
              <a:rPr lang="en-US" i="1"/>
              <a:t>unless answers to the hard questions I don’t have</a:t>
            </a:r>
          </a:p>
          <a:p>
            <a:pPr lvl="1"/>
            <a:endParaRPr lang="en-US"/>
          </a:p>
          <a:p>
            <a:r>
              <a:rPr lang="en-US"/>
              <a:t>Borrowing of the wod “Ontology” by Gruber &amp; others</a:t>
            </a:r>
          </a:p>
          <a:p>
            <a:pPr lvl="1"/>
            <a:r>
              <a:rPr lang="en-US"/>
              <a:t>Brought recognition &amp; popularity</a:t>
            </a:r>
          </a:p>
          <a:p>
            <a:pPr lvl="2"/>
            <a:r>
              <a:rPr lang="en-US"/>
              <a:t>“Ontology” ≡ “Good”</a:t>
            </a:r>
          </a:p>
          <a:p>
            <a:pPr lvl="1"/>
            <a:r>
              <a:rPr lang="en-US"/>
              <a:t>… but confused the </a:t>
            </a:r>
            <a:r>
              <a:rPr lang="en-US" i="1"/>
              <a:t>universal </a:t>
            </a:r>
            <a:r>
              <a:rPr lang="en-US"/>
              <a:t>&amp; </a:t>
            </a:r>
            <a:r>
              <a:rPr lang="en-US" i="1"/>
              <a:t>particular</a:t>
            </a:r>
            <a:br>
              <a:rPr lang="en-US" i="1"/>
            </a:br>
            <a:r>
              <a:rPr lang="en-US" i="1"/>
              <a:t>                                any world  &amp; this world</a:t>
            </a:r>
          </a:p>
          <a:p>
            <a:pPr lvl="1"/>
            <a:r>
              <a:rPr lang="en-US"/>
              <a:t>…and invited philosophers to both clarify and confuse </a:t>
            </a:r>
            <a:br>
              <a:rPr lang="en-US"/>
            </a:br>
            <a:r>
              <a:rPr lang="en-US"/>
              <a:t>    </a:t>
            </a:r>
          </a:p>
          <a:p>
            <a:pPr lvl="1"/>
            <a:endParaRPr lang="en-US"/>
          </a:p>
        </p:txBody>
      </p:sp>
      <p:sp>
        <p:nvSpPr>
          <p:cNvPr id="79876" name="Slide Number Placeholder 2"/>
          <p:cNvSpPr>
            <a:spLocks noGrp="1"/>
          </p:cNvSpPr>
          <p:nvPr>
            <p:ph type="sldNum" sz="quarter" idx="10"/>
          </p:nvPr>
        </p:nvSpPr>
        <p:spPr>
          <a:noFill/>
        </p:spPr>
        <p:txBody>
          <a:bodyPr/>
          <a:lstStyle/>
          <a:p>
            <a:fld id="{903FA38E-CCD3-B048-85C5-B81021681831}" type="slidenum">
              <a:rPr lang="en-US"/>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fld id="{357B954D-442A-7F4B-9FD5-71E61BF136CF}" type="slidenum">
              <a:rPr lang="en-US"/>
              <a:pPr/>
              <a:t>49</a:t>
            </a:fld>
            <a:endParaRPr lang="en-US"/>
          </a:p>
        </p:txBody>
      </p:sp>
      <p:sp>
        <p:nvSpPr>
          <p:cNvPr id="2" name="Title 1"/>
          <p:cNvSpPr>
            <a:spLocks noGrp="1"/>
          </p:cNvSpPr>
          <p:nvPr>
            <p:ph type="title" idx="4294967295"/>
          </p:nvPr>
        </p:nvSpPr>
        <p:spPr>
          <a:xfrm>
            <a:off x="0" y="200025"/>
            <a:ext cx="9525000" cy="1473200"/>
          </a:xfrm>
        </p:spPr>
        <p:txBody>
          <a:bodyPr/>
          <a:lstStyle/>
          <a:p>
            <a:pPr>
              <a:defRPr/>
            </a:pPr>
            <a:r>
              <a:rPr lang="en-US"/>
              <a:t>Contributed to a siloing of KR</a:t>
            </a:r>
          </a:p>
        </p:txBody>
      </p:sp>
      <p:pic>
        <p:nvPicPr>
          <p:cNvPr id="80900" name="Picture 6"/>
          <p:cNvPicPr>
            <a:picLocks noChangeAspect="1"/>
          </p:cNvPicPr>
          <p:nvPr/>
        </p:nvPicPr>
        <p:blipFill>
          <a:blip r:embed="rId2"/>
          <a:srcRect/>
          <a:stretch>
            <a:fillRect/>
          </a:stretch>
        </p:blipFill>
        <p:spPr bwMode="auto">
          <a:xfrm>
            <a:off x="2006600" y="4038600"/>
            <a:ext cx="10668000" cy="5715000"/>
          </a:xfrm>
          <a:prstGeom prst="rect">
            <a:avLst/>
          </a:prstGeom>
          <a:noFill/>
          <a:ln w="9525">
            <a:noFill/>
            <a:miter lim="800000"/>
            <a:headEnd/>
            <a:tailEnd/>
          </a:ln>
        </p:spPr>
      </p:pic>
      <p:pic>
        <p:nvPicPr>
          <p:cNvPr id="80901" name="Picture 4" descr="Silos.jpg"/>
          <p:cNvPicPr>
            <a:picLocks noChangeAspect="1"/>
          </p:cNvPicPr>
          <p:nvPr/>
        </p:nvPicPr>
        <p:blipFill>
          <a:blip r:embed="rId3"/>
          <a:srcRect/>
          <a:stretch>
            <a:fillRect/>
          </a:stretch>
        </p:blipFill>
        <p:spPr bwMode="auto">
          <a:xfrm>
            <a:off x="1397000" y="1447800"/>
            <a:ext cx="53975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Problems I am trying to solve (III)</a:t>
            </a:r>
          </a:p>
        </p:txBody>
      </p:sp>
      <p:sp>
        <p:nvSpPr>
          <p:cNvPr id="33795" name="Content Placeholder 2"/>
          <p:cNvSpPr>
            <a:spLocks noGrp="1"/>
          </p:cNvSpPr>
          <p:nvPr>
            <p:ph idx="1"/>
          </p:nvPr>
        </p:nvSpPr>
        <p:spPr>
          <a:xfrm>
            <a:off x="558800" y="1371600"/>
            <a:ext cx="12446000" cy="6870700"/>
          </a:xfrm>
        </p:spPr>
        <p:txBody>
          <a:bodyPr/>
          <a:lstStyle/>
          <a:p>
            <a:r>
              <a:rPr lang="en-US"/>
              <a:t>How to reconcile ICDs traditional classification and legacy with new requirements</a:t>
            </a:r>
          </a:p>
          <a:p>
            <a:pPr lvl="1"/>
            <a:r>
              <a:rPr lang="en-US"/>
              <a:t>Retain stability with previous versions</a:t>
            </a:r>
          </a:p>
          <a:p>
            <a:pPr lvl="2"/>
            <a:r>
              <a:rPr lang="en-US"/>
              <a:t>A classification – not an ontology</a:t>
            </a:r>
          </a:p>
          <a:p>
            <a:pPr lvl="2"/>
            <a:r>
              <a:rPr lang="en-US"/>
              <a:t>Fixed depth; mutually exclusive and exhaustive at every level</a:t>
            </a:r>
          </a:p>
          <a:p>
            <a:pPr lvl="3"/>
            <a:r>
              <a:rPr lang="en-US"/>
              <a:t>Every patient event counted exactly once at every granularity</a:t>
            </a:r>
          </a:p>
          <a:p>
            <a:pPr lvl="1"/>
            <a:r>
              <a:rPr lang="en-US"/>
              <a:t>Overcome shortcomings of previous versions</a:t>
            </a:r>
          </a:p>
          <a:p>
            <a:pPr lvl="2"/>
            <a:r>
              <a:rPr lang="en-US"/>
              <a:t>Shorten 20-year revision cycle &amp; support Social Computing approaches </a:t>
            </a:r>
          </a:p>
          <a:p>
            <a:pPr lvl="2"/>
            <a:r>
              <a:rPr lang="en-US"/>
              <a:t>Reconcile with modern knowledge</a:t>
            </a:r>
          </a:p>
          <a:p>
            <a:pPr lvl="2"/>
            <a:r>
              <a:rPr lang="en-US"/>
              <a:t>Support multiple views &amp; new requirements</a:t>
            </a:r>
          </a:p>
          <a:p>
            <a:r>
              <a:rPr lang="en-US"/>
              <a:t>Multi-layered structure</a:t>
            </a:r>
          </a:p>
          <a:p>
            <a:pPr lvl="1"/>
            <a:r>
              <a:rPr lang="en-US" i="1"/>
              <a:t>Ontology layer </a:t>
            </a:r>
            <a:r>
              <a:rPr lang="en-US"/>
              <a:t>– hopefully reconciled with SNOMED</a:t>
            </a:r>
          </a:p>
          <a:p>
            <a:pPr lvl="1"/>
            <a:r>
              <a:rPr lang="en-US" i="1"/>
              <a:t>Foundation layer </a:t>
            </a:r>
            <a:r>
              <a:rPr lang="en-US"/>
              <a:t>– lots more around the “skeleton” of the ontology</a:t>
            </a:r>
          </a:p>
          <a:p>
            <a:pPr lvl="1"/>
            <a:r>
              <a:rPr lang="en-US" i="1"/>
              <a:t>“Linearizations” </a:t>
            </a:r>
            <a:r>
              <a:rPr lang="en-US"/>
              <a:t>– traditional classifications linked to Foundation layer</a:t>
            </a:r>
          </a:p>
          <a:p>
            <a:endParaRPr lang="en-US"/>
          </a:p>
          <a:p>
            <a:pPr lvl="1"/>
            <a:endParaRPr lang="en-US"/>
          </a:p>
        </p:txBody>
      </p:sp>
      <p:sp>
        <p:nvSpPr>
          <p:cNvPr id="33796" name="Slide Number Placeholder 3"/>
          <p:cNvSpPr>
            <a:spLocks noGrp="1"/>
          </p:cNvSpPr>
          <p:nvPr>
            <p:ph type="sldNum" sz="quarter" idx="10"/>
          </p:nvPr>
        </p:nvSpPr>
        <p:spPr>
          <a:noFill/>
        </p:spPr>
        <p:txBody>
          <a:bodyPr/>
          <a:lstStyle/>
          <a:p>
            <a:fld id="{6F60F7D7-CEAC-6A42-BA6B-EBFA3B8A8D02}" type="slidenum">
              <a:rPr lang="en-US"/>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0"/>
          </p:nvPr>
        </p:nvSpPr>
        <p:spPr>
          <a:noFill/>
        </p:spPr>
        <p:txBody>
          <a:bodyPr/>
          <a:lstStyle/>
          <a:p>
            <a:fld id="{B7189AB3-BB99-9F4F-9DF2-B792DA42185B}" type="slidenum">
              <a:rPr lang="en-US"/>
              <a:pPr/>
              <a:t>50</a:t>
            </a:fld>
            <a:endParaRPr lang="en-US"/>
          </a:p>
        </p:txBody>
      </p:sp>
      <p:sp>
        <p:nvSpPr>
          <p:cNvPr id="3" name="Title 2"/>
          <p:cNvSpPr>
            <a:spLocks noGrp="1"/>
          </p:cNvSpPr>
          <p:nvPr>
            <p:ph type="title" idx="4294967295"/>
          </p:nvPr>
        </p:nvSpPr>
        <p:spPr>
          <a:xfrm>
            <a:off x="2074863" y="200025"/>
            <a:ext cx="10929937" cy="1473200"/>
          </a:xfrm>
        </p:spPr>
        <p:txBody>
          <a:bodyPr/>
          <a:lstStyle/>
          <a:p>
            <a:pPr>
              <a:defRPr/>
            </a:pPr>
            <a:r>
              <a:rPr lang="en-US"/>
              <a:t>… and drew lots of KR down vortices</a:t>
            </a:r>
          </a:p>
        </p:txBody>
      </p:sp>
      <p:pic>
        <p:nvPicPr>
          <p:cNvPr id="81924" name="Picture 4" descr="Vortex_opening.jpg"/>
          <p:cNvPicPr>
            <a:picLocks noChangeAspect="1"/>
          </p:cNvPicPr>
          <p:nvPr/>
        </p:nvPicPr>
        <p:blipFill>
          <a:blip r:embed="rId2"/>
          <a:srcRect/>
          <a:stretch>
            <a:fillRect/>
          </a:stretch>
        </p:blipFill>
        <p:spPr bwMode="auto">
          <a:xfrm>
            <a:off x="558800" y="2057400"/>
            <a:ext cx="5181600" cy="3886200"/>
          </a:xfrm>
          <a:prstGeom prst="rect">
            <a:avLst/>
          </a:prstGeom>
          <a:noFill/>
          <a:ln w="9525">
            <a:noFill/>
            <a:miter lim="800000"/>
            <a:headEnd/>
            <a:tailEnd/>
          </a:ln>
        </p:spPr>
      </p:pic>
      <p:sp>
        <p:nvSpPr>
          <p:cNvPr id="81925" name="TextBox 5"/>
          <p:cNvSpPr txBox="1">
            <a:spLocks noChangeArrowheads="1"/>
          </p:cNvSpPr>
          <p:nvPr/>
        </p:nvSpPr>
        <p:spPr bwMode="auto">
          <a:xfrm>
            <a:off x="5969000" y="1905000"/>
            <a:ext cx="6400800" cy="1138773"/>
          </a:xfrm>
          <a:prstGeom prst="rect">
            <a:avLst/>
          </a:prstGeom>
          <a:noFill/>
          <a:ln w="9525">
            <a:noFill/>
            <a:miter lim="800000"/>
            <a:headEnd/>
            <a:tailEnd/>
          </a:ln>
        </p:spPr>
        <p:txBody>
          <a:bodyPr wrap="square">
            <a:prstTxWarp prst="textNoShape">
              <a:avLst/>
            </a:prstTxWarp>
            <a:spAutoFit/>
          </a:bodyPr>
          <a:lstStyle/>
          <a:p>
            <a:r>
              <a:rPr lang="en-US">
                <a:solidFill>
                  <a:srgbClr val="FFFFFF"/>
                </a:solidFill>
              </a:rPr>
              <a:t>Or forced it onto</a:t>
            </a:r>
            <a:br>
              <a:rPr lang="en-US">
                <a:solidFill>
                  <a:srgbClr val="FFFFFF"/>
                </a:solidFill>
              </a:rPr>
            </a:br>
            <a:r>
              <a:rPr lang="en-US">
                <a:solidFill>
                  <a:srgbClr val="FFFFFF"/>
                </a:solidFill>
              </a:rPr>
              <a:t> procrustean beds</a:t>
            </a:r>
          </a:p>
        </p:txBody>
      </p:sp>
      <p:pic>
        <p:nvPicPr>
          <p:cNvPr id="81926" name="Picture 6"/>
          <p:cNvPicPr>
            <a:picLocks noChangeAspect="1"/>
          </p:cNvPicPr>
          <p:nvPr/>
        </p:nvPicPr>
        <p:blipFill>
          <a:blip r:embed="rId3"/>
          <a:srcRect/>
          <a:stretch>
            <a:fillRect/>
          </a:stretch>
        </p:blipFill>
        <p:spPr bwMode="auto">
          <a:xfrm>
            <a:off x="6883400" y="2976027"/>
            <a:ext cx="4318000" cy="5181600"/>
          </a:xfrm>
          <a:prstGeom prst="rect">
            <a:avLst/>
          </a:prstGeom>
          <a:noFill/>
          <a:ln w="9525">
            <a:noFill/>
            <a:miter lim="800000"/>
            <a:headEnd/>
            <a:tailEnd/>
          </a:ln>
        </p:spPr>
      </p:pic>
      <p:sp>
        <p:nvSpPr>
          <p:cNvPr id="81927" name="TextBox 7"/>
          <p:cNvSpPr txBox="1">
            <a:spLocks noChangeArrowheads="1"/>
          </p:cNvSpPr>
          <p:nvPr/>
        </p:nvSpPr>
        <p:spPr bwMode="auto">
          <a:xfrm>
            <a:off x="6578600" y="8233827"/>
            <a:ext cx="6426200" cy="1138773"/>
          </a:xfrm>
          <a:prstGeom prst="rect">
            <a:avLst/>
          </a:prstGeom>
          <a:noFill/>
          <a:ln w="9525">
            <a:noFill/>
            <a:miter lim="800000"/>
            <a:headEnd/>
            <a:tailEnd/>
          </a:ln>
        </p:spPr>
        <p:txBody>
          <a:bodyPr wrap="square">
            <a:prstTxWarp prst="textNoShape">
              <a:avLst/>
            </a:prstTxWarp>
            <a:spAutoFit/>
          </a:bodyPr>
          <a:lstStyle/>
          <a:p>
            <a:pPr algn="l"/>
            <a:r>
              <a:rPr lang="en-US">
                <a:solidFill>
                  <a:srgbClr val="FFFFFF"/>
                </a:solidFill>
              </a:rPr>
              <a:t>If it doesn’t fit DLs…</a:t>
            </a:r>
            <a:br>
              <a:rPr lang="en-US">
                <a:solidFill>
                  <a:srgbClr val="FFFFFF"/>
                </a:solidFill>
              </a:rPr>
            </a:br>
            <a:r>
              <a:rPr lang="en-US">
                <a:solidFill>
                  <a:srgbClr val="FFFFFF"/>
                </a:solidFill>
              </a:rPr>
              <a:t>                        &lt;my representation&gt;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06401" y="200025"/>
            <a:ext cx="12344400" cy="1473200"/>
          </a:xfrm>
        </p:spPr>
        <p:txBody>
          <a:bodyPr/>
          <a:lstStyle/>
          <a:p>
            <a:pPr>
              <a:defRPr/>
            </a:pPr>
            <a:r>
              <a:rPr lang="en-US"/>
              <a:t>… Didn’t solve many problems people had</a:t>
            </a:r>
            <a:br>
              <a:rPr lang="en-US"/>
            </a:br>
            <a:r>
              <a:rPr lang="en-US"/>
              <a:t>     (and have)</a:t>
            </a:r>
          </a:p>
        </p:txBody>
      </p:sp>
      <p:sp>
        <p:nvSpPr>
          <p:cNvPr id="86019" name="Slide Number Placeholder 1"/>
          <p:cNvSpPr>
            <a:spLocks noGrp="1"/>
          </p:cNvSpPr>
          <p:nvPr>
            <p:ph type="sldNum" sz="quarter" idx="10"/>
          </p:nvPr>
        </p:nvSpPr>
        <p:spPr>
          <a:noFill/>
        </p:spPr>
        <p:txBody>
          <a:bodyPr/>
          <a:lstStyle/>
          <a:p>
            <a:fld id="{96B5FE19-ADD5-6645-828E-F7EFAFF74622}" type="slidenum">
              <a:rPr lang="en-US"/>
              <a:pPr/>
              <a:t>51</a:t>
            </a:fld>
            <a:endParaRPr lang="en-US"/>
          </a:p>
        </p:txBody>
      </p:sp>
      <p:pic>
        <p:nvPicPr>
          <p:cNvPr id="86020" name="Picture 3"/>
          <p:cNvPicPr>
            <a:picLocks noChangeAspect="1"/>
          </p:cNvPicPr>
          <p:nvPr/>
        </p:nvPicPr>
        <p:blipFill>
          <a:blip r:embed="rId2"/>
          <a:srcRect/>
          <a:stretch>
            <a:fillRect/>
          </a:stretch>
        </p:blipFill>
        <p:spPr bwMode="auto">
          <a:xfrm>
            <a:off x="3530600" y="2286000"/>
            <a:ext cx="3581400" cy="3290888"/>
          </a:xfrm>
          <a:prstGeom prst="rect">
            <a:avLst/>
          </a:prstGeom>
          <a:noFill/>
          <a:ln w="9525">
            <a:noFill/>
            <a:miter lim="800000"/>
            <a:headEnd/>
            <a:tailEnd/>
          </a:ln>
        </p:spPr>
      </p:pic>
      <p:pic>
        <p:nvPicPr>
          <p:cNvPr id="86021" name="Picture 4"/>
          <p:cNvPicPr>
            <a:picLocks noChangeAspect="1"/>
          </p:cNvPicPr>
          <p:nvPr/>
        </p:nvPicPr>
        <p:blipFill>
          <a:blip r:embed="rId2"/>
          <a:srcRect/>
          <a:stretch>
            <a:fillRect/>
          </a:stretch>
        </p:blipFill>
        <p:spPr bwMode="auto">
          <a:xfrm>
            <a:off x="1778000" y="1828800"/>
            <a:ext cx="3581400" cy="3290888"/>
          </a:xfrm>
          <a:prstGeom prst="rect">
            <a:avLst/>
          </a:prstGeom>
          <a:noFill/>
          <a:ln w="9525">
            <a:noFill/>
            <a:miter lim="800000"/>
            <a:headEnd/>
            <a:tailEnd/>
          </a:ln>
        </p:spPr>
      </p:pic>
      <p:sp>
        <p:nvSpPr>
          <p:cNvPr id="6" name="TextBox 5"/>
          <p:cNvSpPr txBox="1"/>
          <p:nvPr/>
        </p:nvSpPr>
        <p:spPr>
          <a:xfrm>
            <a:off x="5511800" y="2819400"/>
            <a:ext cx="3124200" cy="584200"/>
          </a:xfrm>
          <a:prstGeom prst="rect">
            <a:avLst/>
          </a:prstGeom>
          <a:noFill/>
        </p:spPr>
        <p:txBody>
          <a:bodyPr>
            <a:spAutoFit/>
          </a:bodyPr>
          <a:lstStyle/>
          <a:p>
            <a:pPr>
              <a:defRPr/>
            </a:pPr>
            <a:r>
              <a:rPr lang="en-US" sz="3200">
                <a:solidFill>
                  <a:srgbClr val="FFFFFF"/>
                </a:solidFill>
                <a:latin typeface="+mn-lt"/>
              </a:rPr>
              <a:t>How do I use it?</a:t>
            </a:r>
          </a:p>
        </p:txBody>
      </p:sp>
      <p:sp>
        <p:nvSpPr>
          <p:cNvPr id="7" name="TextBox 6"/>
          <p:cNvSpPr txBox="1"/>
          <p:nvPr/>
        </p:nvSpPr>
        <p:spPr>
          <a:xfrm>
            <a:off x="7213600" y="4114800"/>
            <a:ext cx="5791200" cy="1077913"/>
          </a:xfrm>
          <a:prstGeom prst="rect">
            <a:avLst/>
          </a:prstGeom>
          <a:noFill/>
        </p:spPr>
        <p:txBody>
          <a:bodyPr>
            <a:spAutoFit/>
          </a:bodyPr>
          <a:lstStyle/>
          <a:p>
            <a:pPr algn="l">
              <a:defRPr/>
            </a:pPr>
            <a:r>
              <a:rPr lang="en-US" sz="3200">
                <a:solidFill>
                  <a:srgbClr val="FFFFFF"/>
                </a:solidFill>
                <a:latin typeface="+mn-lt"/>
              </a:rPr>
              <a:t>If it’s so wonderful why won’t it</a:t>
            </a:r>
            <a:br>
              <a:rPr lang="en-US" sz="3200">
                <a:solidFill>
                  <a:srgbClr val="FFFFFF"/>
                </a:solidFill>
                <a:latin typeface="+mn-lt"/>
              </a:rPr>
            </a:br>
            <a:r>
              <a:rPr lang="en-US" sz="3200">
                <a:solidFill>
                  <a:srgbClr val="FFFFFF"/>
                </a:solidFill>
                <a:latin typeface="+mn-lt"/>
              </a:rPr>
              <a:t>do what I want?</a:t>
            </a:r>
          </a:p>
        </p:txBody>
      </p:sp>
      <p:pic>
        <p:nvPicPr>
          <p:cNvPr id="41993" name="Picture 8"/>
          <p:cNvPicPr>
            <a:picLocks noChangeAspect="1"/>
          </p:cNvPicPr>
          <p:nvPr/>
        </p:nvPicPr>
        <p:blipFill>
          <a:blip r:embed="rId3"/>
          <a:srcRect/>
          <a:stretch>
            <a:fillRect/>
          </a:stretch>
        </p:blipFill>
        <p:spPr bwMode="auto">
          <a:xfrm>
            <a:off x="7874000" y="6858000"/>
            <a:ext cx="3101975" cy="2327275"/>
          </a:xfrm>
          <a:prstGeom prst="rect">
            <a:avLst/>
          </a:prstGeom>
          <a:noFill/>
          <a:ln w="9525">
            <a:noFill/>
            <a:miter lim="800000"/>
            <a:headEnd/>
            <a:tailEnd/>
          </a:ln>
        </p:spPr>
      </p:pic>
      <p:grpSp>
        <p:nvGrpSpPr>
          <p:cNvPr id="2" name="Group 10"/>
          <p:cNvGrpSpPr>
            <a:grpSpLocks/>
          </p:cNvGrpSpPr>
          <p:nvPr/>
        </p:nvGrpSpPr>
        <p:grpSpPr bwMode="auto">
          <a:xfrm>
            <a:off x="939800" y="6324600"/>
            <a:ext cx="6400800" cy="2982913"/>
            <a:chOff x="939800" y="6324600"/>
            <a:chExt cx="6400800" cy="2982913"/>
          </a:xfrm>
        </p:grpSpPr>
        <p:pic>
          <p:nvPicPr>
            <p:cNvPr id="86026" name="Picture 7"/>
            <p:cNvPicPr>
              <a:picLocks noChangeAspect="1"/>
            </p:cNvPicPr>
            <p:nvPr/>
          </p:nvPicPr>
          <p:blipFill>
            <a:blip r:embed="rId4"/>
            <a:srcRect/>
            <a:stretch>
              <a:fillRect/>
            </a:stretch>
          </p:blipFill>
          <p:spPr bwMode="auto">
            <a:xfrm flipH="1">
              <a:off x="939800" y="6324600"/>
              <a:ext cx="3962400" cy="1981200"/>
            </a:xfrm>
            <a:prstGeom prst="rect">
              <a:avLst/>
            </a:prstGeom>
            <a:noFill/>
            <a:ln w="9525">
              <a:noFill/>
              <a:miter lim="800000"/>
              <a:headEnd/>
              <a:tailEnd/>
            </a:ln>
          </p:spPr>
        </p:pic>
        <p:sp>
          <p:nvSpPr>
            <p:cNvPr id="10" name="TextBox 9"/>
            <p:cNvSpPr txBox="1"/>
            <p:nvPr/>
          </p:nvSpPr>
          <p:spPr>
            <a:xfrm>
              <a:off x="1473200" y="8229600"/>
              <a:ext cx="5867400" cy="1077913"/>
            </a:xfrm>
            <a:prstGeom prst="rect">
              <a:avLst/>
            </a:prstGeom>
            <a:noFill/>
          </p:spPr>
          <p:txBody>
            <a:bodyPr>
              <a:spAutoFit/>
            </a:bodyPr>
            <a:lstStyle/>
            <a:p>
              <a:pPr algn="l">
                <a:defRPr/>
              </a:pPr>
              <a:r>
                <a:rPr lang="en-US" sz="3200">
                  <a:solidFill>
                    <a:srgbClr val="FFFFFF"/>
                  </a:solidFill>
                  <a:latin typeface="+mn-lt"/>
                </a:rPr>
                <a:t>It’s high tech &amp; gorgeous – </a:t>
              </a:r>
              <a:br>
                <a:rPr lang="en-US" sz="3200">
                  <a:solidFill>
                    <a:srgbClr val="FFFFFF"/>
                  </a:solidFill>
                  <a:latin typeface="+mn-lt"/>
                </a:rPr>
              </a:br>
              <a:r>
                <a:rPr lang="en-US" sz="3200">
                  <a:solidFill>
                    <a:srgbClr val="FFFFFF"/>
                  </a:solidFill>
                  <a:latin typeface="+mn-lt"/>
                </a:rPr>
                <a:t>but I need to cross a river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200025"/>
            <a:ext cx="12293599" cy="1473200"/>
          </a:xfrm>
        </p:spPr>
        <p:txBody>
          <a:bodyPr/>
          <a:lstStyle/>
          <a:p>
            <a:r>
              <a:rPr lang="en-US"/>
              <a:t>And was brittle and ineffeficient</a:t>
            </a:r>
            <a:br>
              <a:rPr lang="en-US"/>
            </a:br>
            <a:r>
              <a:rPr lang="en-US" sz="4000"/>
              <a:t>(Violated basic rules of good SW Engineering) </a:t>
            </a:r>
            <a:r>
              <a:rPr lang="en-US"/>
              <a:t>	</a:t>
            </a:r>
          </a:p>
        </p:txBody>
      </p:sp>
      <p:sp>
        <p:nvSpPr>
          <p:cNvPr id="5" name="Content Placeholder 4"/>
          <p:cNvSpPr>
            <a:spLocks noGrp="1"/>
          </p:cNvSpPr>
          <p:nvPr>
            <p:ph idx="1"/>
          </p:nvPr>
        </p:nvSpPr>
        <p:spPr>
          <a:xfrm>
            <a:off x="498475" y="1752600"/>
            <a:ext cx="12506325" cy="7391400"/>
          </a:xfrm>
        </p:spPr>
        <p:txBody>
          <a:bodyPr/>
          <a:lstStyle/>
          <a:p>
            <a:r>
              <a:rPr lang="en-US"/>
              <a:t>Predictabiity</a:t>
            </a:r>
          </a:p>
          <a:p>
            <a:pPr lvl="1"/>
            <a:r>
              <a:rPr lang="en-US"/>
              <a:t>EL</a:t>
            </a:r>
            <a:r>
              <a:rPr lang="en-US" baseline="30000"/>
              <a:t>++</a:t>
            </a:r>
            <a:r>
              <a:rPr lang="en-US"/>
              <a:t> great when it is enough.  </a:t>
            </a:r>
          </a:p>
          <a:p>
            <a:pPr lvl="2"/>
            <a:r>
              <a:rPr lang="en-US"/>
              <a:t>What hybrids are possible? Other profiles?</a:t>
            </a:r>
          </a:p>
          <a:p>
            <a:pPr lvl="1"/>
            <a:r>
              <a:rPr lang="en-US"/>
              <a:t>Resource constrained reasoning</a:t>
            </a:r>
          </a:p>
          <a:p>
            <a:pPr lvl="2"/>
            <a:r>
              <a:rPr lang="en-US"/>
              <a:t>Response &gt; myTimeThreshold  ~ undecidable</a:t>
            </a:r>
          </a:p>
          <a:p>
            <a:r>
              <a:rPr lang="en-US"/>
              <a:t>Graceful failure; useful error reporting</a:t>
            </a:r>
          </a:p>
          <a:p>
            <a:pPr lvl="1"/>
            <a:r>
              <a:rPr lang="en-US"/>
              <a:t>“Unsatisfiable ontology” = “memory exception, core dumped”</a:t>
            </a:r>
          </a:p>
          <a:p>
            <a:pPr lvl="2"/>
            <a:r>
              <a:rPr lang="en-US"/>
              <a:t>Do use the best justifications</a:t>
            </a:r>
          </a:p>
          <a:p>
            <a:pPr lvl="2"/>
            <a:r>
              <a:rPr lang="en-US"/>
              <a:t>But also </a:t>
            </a:r>
            <a:br>
              <a:rPr lang="en-US"/>
            </a:br>
            <a:r>
              <a:rPr lang="en-US"/>
              <a:t>Find heuristic “debug modes”, e.g.</a:t>
            </a:r>
          </a:p>
          <a:p>
            <a:pPr lvl="3"/>
            <a:r>
              <a:rPr lang="en-US"/>
              <a:t>Classify first with all individuals represented as classes</a:t>
            </a:r>
          </a:p>
          <a:p>
            <a:pPr lvl="3"/>
            <a:r>
              <a:rPr lang="en-US"/>
              <a:t>Try various modules to isolate errors</a:t>
            </a:r>
          </a:p>
          <a:p>
            <a:pPr lvl="3"/>
            <a:r>
              <a:rPr lang="en-US"/>
              <a:t>…</a:t>
            </a:r>
          </a:p>
          <a:p>
            <a:pPr lvl="1"/>
            <a:r>
              <a:rPr lang="en-US"/>
              <a:t>What in my ontology is causing poor performance?</a:t>
            </a:r>
          </a:p>
          <a:p>
            <a:r>
              <a:rPr lang="en-US"/>
              <a:t>Alternative reasoners – “horses for courses”</a:t>
            </a:r>
          </a:p>
          <a:p>
            <a:pPr lvl="1"/>
            <a:r>
              <a:rPr lang="en-US"/>
              <a:t>Standard APIs</a:t>
            </a:r>
          </a:p>
          <a:p>
            <a:pPr lvl="2">
              <a:buNone/>
            </a:pPr>
            <a:endParaRPr lang="en-US"/>
          </a:p>
          <a:p>
            <a:pPr lvl="3"/>
            <a:endParaRPr lang="en-US"/>
          </a:p>
          <a:p>
            <a:pPr lvl="1"/>
            <a:endParaRPr lang="en-US"/>
          </a:p>
          <a:p>
            <a:endParaRPr lang="en-US"/>
          </a:p>
        </p:txBody>
      </p:sp>
      <p:sp>
        <p:nvSpPr>
          <p:cNvPr id="3" name="Slide Number Placeholder 2"/>
          <p:cNvSpPr>
            <a:spLocks noGrp="1"/>
          </p:cNvSpPr>
          <p:nvPr>
            <p:ph type="sldNum" sz="quarter" idx="10"/>
          </p:nvPr>
        </p:nvSpPr>
        <p:spPr/>
        <p:txBody>
          <a:bodyPr/>
          <a:lstStyle/>
          <a:p>
            <a:pPr>
              <a:defRPr/>
            </a:pPr>
            <a:fld id="{AEAB9874-F0AA-CA45-8AEE-299C27D2ACCC}" type="slidenum">
              <a:rPr lang="en-US"/>
              <a:pPr>
                <a:defRPr/>
              </a:pPr>
              <a:t>52</a:t>
            </a:fld>
            <a:endParaRPr lang="en-US"/>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Where to</a:t>
            </a:r>
          </a:p>
        </p:txBody>
      </p:sp>
      <p:sp>
        <p:nvSpPr>
          <p:cNvPr id="87043" name="Slide Number Placeholder 2"/>
          <p:cNvSpPr>
            <a:spLocks noGrp="1"/>
          </p:cNvSpPr>
          <p:nvPr>
            <p:ph type="sldNum" sz="quarter" idx="10"/>
          </p:nvPr>
        </p:nvSpPr>
        <p:spPr>
          <a:noFill/>
        </p:spPr>
        <p:txBody>
          <a:bodyPr/>
          <a:lstStyle/>
          <a:p>
            <a:fld id="{145DF0B3-99CF-354D-98B0-A202373AFCBB}" type="slidenum">
              <a:rPr lang="en-US"/>
              <a:pPr/>
              <a:t>53</a:t>
            </a:fld>
            <a:endParaRPr lang="en-US"/>
          </a:p>
        </p:txBody>
      </p:sp>
      <p:pic>
        <p:nvPicPr>
          <p:cNvPr id="4" name="Picture 3" descr="2601712-8-blue-3d-figures-in-a-circle-each-holding-a-coin-and-facing-inwards.jpg"/>
          <p:cNvPicPr>
            <a:picLocks noChangeAspect="1"/>
          </p:cNvPicPr>
          <p:nvPr/>
        </p:nvPicPr>
        <p:blipFill>
          <a:blip r:embed="rId2"/>
          <a:srcRect/>
          <a:stretch>
            <a:fillRect/>
          </a:stretch>
        </p:blipFill>
        <p:spPr bwMode="auto">
          <a:xfrm>
            <a:off x="2311400" y="2362200"/>
            <a:ext cx="7778750" cy="5562600"/>
          </a:xfrm>
          <a:prstGeom prst="rect">
            <a:avLst/>
          </a:prstGeom>
          <a:noFill/>
          <a:ln w="9525">
            <a:noFill/>
            <a:miter lim="800000"/>
            <a:headEnd/>
            <a:tailEnd/>
          </a:ln>
        </p:spPr>
      </p:pic>
      <p:pic>
        <p:nvPicPr>
          <p:cNvPr id="5" name="Picture 4" descr="2601713-8-blue-3d-figures-in-a-circle-each-holding-a-coin-and-facing-outwards.jpg"/>
          <p:cNvPicPr>
            <a:picLocks noChangeAspect="1"/>
          </p:cNvPicPr>
          <p:nvPr/>
        </p:nvPicPr>
        <p:blipFill>
          <a:blip r:embed="rId3"/>
          <a:srcRect/>
          <a:stretch>
            <a:fillRect/>
          </a:stretch>
        </p:blipFill>
        <p:spPr bwMode="auto">
          <a:xfrm>
            <a:off x="2387600" y="2438400"/>
            <a:ext cx="7586663" cy="5424488"/>
          </a:xfrm>
          <a:prstGeom prst="rect">
            <a:avLst/>
          </a:prstGeom>
          <a:noFill/>
          <a:ln w="9525">
            <a:noFill/>
            <a:miter lim="800000"/>
            <a:headEnd/>
            <a:tailEnd/>
          </a:ln>
        </p:spPr>
      </p:pic>
      <p:sp>
        <p:nvSpPr>
          <p:cNvPr id="6" name="TextBox 5"/>
          <p:cNvSpPr txBox="1"/>
          <p:nvPr/>
        </p:nvSpPr>
        <p:spPr>
          <a:xfrm>
            <a:off x="4989513" y="8382000"/>
            <a:ext cx="2608262" cy="615950"/>
          </a:xfrm>
          <a:prstGeom prst="rect">
            <a:avLst/>
          </a:prstGeom>
          <a:noFill/>
        </p:spPr>
        <p:txBody>
          <a:bodyPr wrap="none">
            <a:spAutoFit/>
          </a:bodyPr>
          <a:lstStyle/>
          <a:p>
            <a:pPr>
              <a:defRPr/>
            </a:pPr>
            <a:r>
              <a:rPr lang="en-US">
                <a:solidFill>
                  <a:srgbClr val="FFFFFF"/>
                </a:solidFill>
                <a:latin typeface="+mn-lt"/>
              </a:rPr>
              <a:t>Don’t face in</a:t>
            </a:r>
          </a:p>
        </p:txBody>
      </p:sp>
      <p:sp>
        <p:nvSpPr>
          <p:cNvPr id="7" name="TextBox 6"/>
          <p:cNvSpPr txBox="1"/>
          <p:nvPr/>
        </p:nvSpPr>
        <p:spPr>
          <a:xfrm>
            <a:off x="5359400" y="8382000"/>
            <a:ext cx="1881188" cy="615950"/>
          </a:xfrm>
          <a:prstGeom prst="rect">
            <a:avLst/>
          </a:prstGeom>
          <a:noFill/>
        </p:spPr>
        <p:txBody>
          <a:bodyPr wrap="none">
            <a:spAutoFit/>
          </a:bodyPr>
          <a:lstStyle/>
          <a:p>
            <a:pPr>
              <a:defRPr/>
            </a:pPr>
            <a:r>
              <a:rPr lang="en-US">
                <a:solidFill>
                  <a:srgbClr val="FFFFFF"/>
                </a:solidFill>
                <a:latin typeface="+mn-lt"/>
              </a:rPr>
              <a:t>Face out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55"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00025"/>
            <a:ext cx="12115799" cy="1473200"/>
          </a:xfrm>
        </p:spPr>
        <p:txBody>
          <a:bodyPr/>
          <a:lstStyle/>
          <a:p>
            <a:r>
              <a:rPr lang="en-US"/>
              <a:t>Face out: My priorities</a:t>
            </a:r>
          </a:p>
        </p:txBody>
      </p:sp>
      <p:sp>
        <p:nvSpPr>
          <p:cNvPr id="3" name="Content Placeholder 2"/>
          <p:cNvSpPr>
            <a:spLocks noGrp="1"/>
          </p:cNvSpPr>
          <p:nvPr>
            <p:ph idx="1"/>
          </p:nvPr>
        </p:nvSpPr>
        <p:spPr/>
        <p:txBody>
          <a:bodyPr/>
          <a:lstStyle/>
          <a:p>
            <a:r>
              <a:rPr lang="en-US"/>
              <a:t>Template / axiom issue</a:t>
            </a:r>
          </a:p>
          <a:p>
            <a:pPr lvl="1"/>
            <a:r>
              <a:rPr lang="en-US"/>
              <a:t>For UML, Java object, Frames, Value sets</a:t>
            </a:r>
          </a:p>
          <a:p>
            <a:pPr lvl="1"/>
            <a:r>
              <a:rPr lang="en-US" i="1"/>
              <a:t>STANDARD RELATIONSHIP TO UML FOR MODEL DRIVEN ARCHITECTURES!</a:t>
            </a:r>
          </a:p>
          <a:p>
            <a:pPr lvl="2"/>
            <a:r>
              <a:rPr lang="en-US" i="1"/>
              <a:t>(and RDFs?)</a:t>
            </a:r>
          </a:p>
          <a:p>
            <a:r>
              <a:rPr lang="en-US"/>
              <a:t>Interworking with modern Baysian networks</a:t>
            </a:r>
          </a:p>
          <a:p>
            <a:r>
              <a:rPr lang="en-US"/>
              <a:t>Theoretical frameworks for hybrid systems</a:t>
            </a:r>
          </a:p>
          <a:p>
            <a:pPr lvl="1"/>
            <a:r>
              <a:rPr lang="en-US"/>
              <a:t>Multilayered DLs, DLs+</a:t>
            </a:r>
          </a:p>
          <a:p>
            <a:pPr lvl="1"/>
            <a:r>
              <a:rPr lang="en-US"/>
              <a:t>E-connections plus</a:t>
            </a:r>
          </a:p>
          <a:p>
            <a:pPr lvl="1"/>
            <a:r>
              <a:rPr lang="en-US"/>
              <a:t>“Rich annotations”</a:t>
            </a:r>
          </a:p>
          <a:p>
            <a:pPr lvl="1"/>
            <a:r>
              <a:rPr lang="en-US"/>
              <a:t>…</a:t>
            </a:r>
          </a:p>
          <a:p>
            <a:r>
              <a:rPr lang="en-US"/>
              <a:t>Query, Scripting, and Rule language standards</a:t>
            </a:r>
          </a:p>
        </p:txBody>
      </p:sp>
      <p:sp>
        <p:nvSpPr>
          <p:cNvPr id="4" name="Slide Number Placeholder 3"/>
          <p:cNvSpPr>
            <a:spLocks noGrp="1"/>
          </p:cNvSpPr>
          <p:nvPr>
            <p:ph type="sldNum" sz="quarter" idx="10"/>
          </p:nvPr>
        </p:nvSpPr>
        <p:spPr/>
        <p:txBody>
          <a:bodyPr/>
          <a:lstStyle/>
          <a:p>
            <a:pPr>
              <a:defRPr/>
            </a:pPr>
            <a:fld id="{161538AF-2D09-4642-95A8-9343C2F5AE79}" type="slidenum">
              <a:rPr lang="en-US"/>
              <a:pPr>
                <a:defRPr/>
              </a:pPr>
              <a:t>54</a:t>
            </a:fld>
            <a:endParaRPr lang="en-US"/>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200025"/>
            <a:ext cx="13512800" cy="1473200"/>
          </a:xfrm>
        </p:spPr>
        <p:txBody>
          <a:bodyPr/>
          <a:lstStyle/>
          <a:p>
            <a:pPr>
              <a:defRPr/>
            </a:pPr>
            <a:r>
              <a:rPr lang="en-US"/>
              <a:t>Face out: Make DLs part of a KR “Ecology”</a:t>
            </a:r>
          </a:p>
        </p:txBody>
      </p:sp>
      <p:sp>
        <p:nvSpPr>
          <p:cNvPr id="88067" name="Content Placeholder 4"/>
          <p:cNvSpPr>
            <a:spLocks noGrp="1"/>
          </p:cNvSpPr>
          <p:nvPr>
            <p:ph idx="1"/>
          </p:nvPr>
        </p:nvSpPr>
        <p:spPr>
          <a:xfrm>
            <a:off x="177800" y="990600"/>
            <a:ext cx="12827000" cy="8229600"/>
          </a:xfrm>
        </p:spPr>
        <p:txBody>
          <a:bodyPr/>
          <a:lstStyle/>
          <a:p>
            <a:r>
              <a:rPr lang="en-US" sz="3200"/>
              <a:t>Focus on use</a:t>
            </a:r>
          </a:p>
          <a:p>
            <a:pPr lvl="1"/>
            <a:r>
              <a:rPr lang="en-US" sz="2400"/>
              <a:t>The questions users have rather than the ones we can answer</a:t>
            </a:r>
          </a:p>
          <a:p>
            <a:pPr lvl="1"/>
            <a:r>
              <a:rPr lang="en-US" sz="2400"/>
              <a:t>Take  “annotations” seriously</a:t>
            </a:r>
          </a:p>
          <a:p>
            <a:pPr lvl="1"/>
            <a:r>
              <a:rPr lang="en-US" sz="2400"/>
              <a:t>Interact effectively with other KR communities</a:t>
            </a:r>
          </a:p>
          <a:p>
            <a:pPr lvl="1"/>
            <a:r>
              <a:rPr lang="en-US" sz="2400"/>
              <a:t>Don’t be afraid of heuristic solutions or approximations</a:t>
            </a:r>
          </a:p>
          <a:p>
            <a:r>
              <a:rPr lang="en-US" sz="3200"/>
              <a:t>Factor the problem:  Identify where DLs add value  (&amp; don’t)</a:t>
            </a:r>
          </a:p>
          <a:p>
            <a:pPr lvl="2"/>
            <a:r>
              <a:rPr lang="en-US" sz="2000"/>
              <a:t>Are DLs all of the answer? Part of the answer? Not relevant?</a:t>
            </a:r>
          </a:p>
          <a:p>
            <a:pPr lvl="1"/>
            <a:r>
              <a:rPr lang="en-US" sz="2600"/>
              <a:t>Extend DLs / OWL where practical &amp; sensible</a:t>
            </a:r>
          </a:p>
          <a:p>
            <a:pPr lvl="2"/>
            <a:r>
              <a:rPr lang="en-US" sz="2200"/>
              <a:t>Make it easier to get the information that’s there implicitly</a:t>
            </a:r>
          </a:p>
          <a:p>
            <a:pPr lvl="2"/>
            <a:r>
              <a:rPr lang="en-US" sz="2000"/>
              <a:t>Layered models, metadata, constraints, modules…</a:t>
            </a:r>
          </a:p>
          <a:p>
            <a:pPr lvl="1"/>
            <a:r>
              <a:rPr lang="en-US" sz="2600"/>
              <a:t>Fit DLs/OWL into hybrid systems where not</a:t>
            </a:r>
          </a:p>
          <a:p>
            <a:pPr lvl="2"/>
            <a:r>
              <a:rPr lang="en-US" sz="2000"/>
              <a:t>Software engineering/UML, possibilities, probabilities, terminology binding and value sets,…</a:t>
            </a:r>
          </a:p>
          <a:p>
            <a:r>
              <a:rPr lang="en-US" sz="3200"/>
              <a:t>Make it easy to build user facing &amp; problem-specific UIs / intermediate representations</a:t>
            </a:r>
          </a:p>
          <a:p>
            <a:pPr lvl="1"/>
            <a:r>
              <a:rPr lang="en-US" sz="2600"/>
              <a:t>Transformations, scripts, …</a:t>
            </a:r>
          </a:p>
          <a:p>
            <a:r>
              <a:rPr lang="en-US" sz="3200"/>
              <a:t>Make it available in standard tools, APIs, Services…</a:t>
            </a:r>
          </a:p>
          <a:p>
            <a:pPr lvl="1">
              <a:buFont typeface="Arial" charset="0"/>
              <a:buNone/>
            </a:pPr>
            <a:endParaRPr lang="en-US"/>
          </a:p>
          <a:p>
            <a:pPr lvl="1"/>
            <a:endParaRPr lang="en-US"/>
          </a:p>
          <a:p>
            <a:endParaRPr lang="en-US"/>
          </a:p>
        </p:txBody>
      </p:sp>
      <p:sp>
        <p:nvSpPr>
          <p:cNvPr id="88068" name="Slide Number Placeholder 2"/>
          <p:cNvSpPr>
            <a:spLocks noGrp="1"/>
          </p:cNvSpPr>
          <p:nvPr>
            <p:ph type="sldNum" sz="quarter" idx="10"/>
          </p:nvPr>
        </p:nvSpPr>
        <p:spPr>
          <a:noFill/>
        </p:spPr>
        <p:txBody>
          <a:bodyPr/>
          <a:lstStyle/>
          <a:p>
            <a:fld id="{A105AE84-9F1F-F04D-8033-6869254C5E8F}" type="slidenum">
              <a:rPr lang="en-US"/>
              <a:pPr/>
              <a:t>55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Problems I am trying to solve (IV)</a:t>
            </a:r>
          </a:p>
        </p:txBody>
      </p:sp>
      <p:sp>
        <p:nvSpPr>
          <p:cNvPr id="34819" name="Content Placeholder 2"/>
          <p:cNvSpPr>
            <a:spLocks noGrp="1"/>
          </p:cNvSpPr>
          <p:nvPr>
            <p:ph idx="1"/>
          </p:nvPr>
        </p:nvSpPr>
        <p:spPr>
          <a:xfrm>
            <a:off x="498475" y="2185988"/>
            <a:ext cx="12023725" cy="6870700"/>
          </a:xfrm>
        </p:spPr>
        <p:txBody>
          <a:bodyPr/>
          <a:lstStyle/>
          <a:p>
            <a:r>
              <a:rPr lang="en-US"/>
              <a:t>How to create an “Ontology of Clinical Research” that fits into standards</a:t>
            </a:r>
          </a:p>
          <a:p>
            <a:pPr lvl="1"/>
            <a:r>
              <a:rPr lang="en-US"/>
              <a:t>Must ultimately integrate with UML</a:t>
            </a:r>
          </a:p>
          <a:p>
            <a:pPr lvl="1"/>
            <a:r>
              <a:rPr lang="en-US"/>
              <a:t>Must carry many arbitrary “rules” and “calculations”</a:t>
            </a:r>
          </a:p>
          <a:p>
            <a:pPr lvl="2"/>
            <a:r>
              <a:rPr lang="en-US"/>
              <a:t>Mix of formal and text</a:t>
            </a:r>
          </a:p>
          <a:p>
            <a:pPr lvl="2"/>
            <a:r>
              <a:rPr lang="en-US"/>
              <a:t>Eg</a:t>
            </a:r>
          </a:p>
          <a:p>
            <a:pPr lvl="3"/>
            <a:r>
              <a:rPr lang="en-US"/>
              <a:t>Criteria for inclusion and exclusion of patients</a:t>
            </a:r>
          </a:p>
          <a:p>
            <a:pPr lvl="3"/>
            <a:r>
              <a:rPr lang="en-US"/>
              <a:t>Algorithms for calculation of statistics</a:t>
            </a:r>
          </a:p>
          <a:p>
            <a:pPr lvl="1"/>
            <a:r>
              <a:rPr lang="en-US"/>
              <a:t>Must provide a way of</a:t>
            </a:r>
          </a:p>
          <a:p>
            <a:pPr lvl="2"/>
            <a:r>
              <a:rPr lang="en-US"/>
              <a:t>Indexing and discovering trials as a whole based on its characteristics</a:t>
            </a:r>
          </a:p>
          <a:p>
            <a:pPr lvl="2"/>
            <a:r>
              <a:rPr lang="en-US"/>
              <a:t>Represent or link to detailed trial protocols</a:t>
            </a:r>
          </a:p>
          <a:p>
            <a:pPr lvl="3"/>
            <a:r>
              <a:rPr lang="en-US"/>
              <a:t>Complex contingent transition networks / plans</a:t>
            </a:r>
          </a:p>
          <a:p>
            <a:pPr lvl="2"/>
            <a:r>
              <a:rPr lang="en-US"/>
              <a:t>Recording “journies” of individual patients through those protocol</a:t>
            </a:r>
          </a:p>
          <a:p>
            <a:pPr lvl="3"/>
            <a:r>
              <a:rPr lang="en-US"/>
              <a:t>Which may or may not conform to the protocols</a:t>
            </a:r>
          </a:p>
          <a:p>
            <a:pPr lvl="4"/>
            <a:r>
              <a:rPr lang="en-US"/>
              <a:t>And can describe the reasons for deviations from protocol</a:t>
            </a:r>
          </a:p>
          <a:p>
            <a:pPr lvl="3"/>
            <a:endParaRPr lang="en-US"/>
          </a:p>
        </p:txBody>
      </p:sp>
      <p:sp>
        <p:nvSpPr>
          <p:cNvPr id="34820" name="Slide Number Placeholder 3"/>
          <p:cNvSpPr>
            <a:spLocks noGrp="1"/>
          </p:cNvSpPr>
          <p:nvPr>
            <p:ph type="sldNum" sz="quarter" idx="10"/>
          </p:nvPr>
        </p:nvSpPr>
        <p:spPr>
          <a:noFill/>
        </p:spPr>
        <p:txBody>
          <a:bodyPr/>
          <a:lstStyle/>
          <a:p>
            <a:fld id="{95C59C74-12F4-A64F-9B5C-56B0D6B4592B}" type="slidenum">
              <a:rPr lang="en-US"/>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00025"/>
            <a:ext cx="12750799" cy="1473200"/>
          </a:xfrm>
        </p:spPr>
        <p:txBody>
          <a:bodyPr/>
          <a:lstStyle/>
          <a:p>
            <a:pPr>
              <a:defRPr/>
            </a:pPr>
            <a:r>
              <a:rPr lang="en-US">
                <a:sym typeface="Arial" pitchFamily="1" charset="0"/>
              </a:rPr>
              <a:t>Wherever posssible I use public/standard tools</a:t>
            </a:r>
            <a:endParaRPr lang="en-US"/>
          </a:p>
        </p:txBody>
      </p:sp>
      <p:sp>
        <p:nvSpPr>
          <p:cNvPr id="35843" name="Content Placeholder 2"/>
          <p:cNvSpPr>
            <a:spLocks noGrp="1"/>
          </p:cNvSpPr>
          <p:nvPr>
            <p:ph idx="1"/>
          </p:nvPr>
        </p:nvSpPr>
        <p:spPr>
          <a:xfrm>
            <a:off x="558800" y="1219200"/>
            <a:ext cx="11709400" cy="8229600"/>
          </a:xfrm>
        </p:spPr>
        <p:txBody>
          <a:bodyPr/>
          <a:lstStyle/>
          <a:p>
            <a:r>
              <a:rPr lang="en-US" sz="2800"/>
              <a:t>Ontology development environments</a:t>
            </a:r>
          </a:p>
          <a:p>
            <a:pPr lvl="1"/>
            <a:r>
              <a:rPr lang="en-US" sz="2000"/>
              <a:t> Protégé-OWL / CO-ODE … </a:t>
            </a:r>
          </a:p>
          <a:p>
            <a:r>
              <a:rPr lang="en-US" sz="2800"/>
              <a:t>Patterns, scripts, &amp; queries</a:t>
            </a:r>
          </a:p>
          <a:p>
            <a:pPr lvl="1"/>
            <a:r>
              <a:rPr lang="en-US" sz="2000"/>
              <a:t>OPPL, Ad hoc-ery, (SPARQL-OWL eagerly awaited)</a:t>
            </a:r>
          </a:p>
          <a:p>
            <a:r>
              <a:rPr lang="en-US" sz="2800"/>
              <a:t>Modules, Version management</a:t>
            </a:r>
          </a:p>
          <a:p>
            <a:pPr lvl="1"/>
            <a:r>
              <a:rPr lang="en-US" sz="2000"/>
              <a:t>OWL API Module exrtraction, OWL-Patch</a:t>
            </a:r>
          </a:p>
          <a:p>
            <a:r>
              <a:rPr lang="en-US" sz="2800"/>
              <a:t>Ontology driven architectures</a:t>
            </a:r>
          </a:p>
          <a:p>
            <a:pPr lvl="1"/>
            <a:r>
              <a:rPr lang="en-US" sz="2000"/>
              <a:t>HOBO – locally developed – see URIs at end</a:t>
            </a:r>
          </a:p>
          <a:p>
            <a:r>
              <a:rPr lang="en-US" sz="2800"/>
              <a:t>Visualisation</a:t>
            </a:r>
          </a:p>
          <a:p>
            <a:pPr lvl="1"/>
            <a:r>
              <a:rPr lang="en-US" sz="2000"/>
              <a:t>OWL Viz, Inferred ancestors views</a:t>
            </a:r>
          </a:p>
          <a:p>
            <a:r>
              <a:rPr lang="en-US" sz="2800"/>
              <a:t>OWL API &amp; compliant Reasoners (OWL or EL++)</a:t>
            </a:r>
          </a:p>
          <a:p>
            <a:pPr lvl="1"/>
            <a:r>
              <a:rPr lang="en-US" sz="2000"/>
              <a:t>SNOROCKET, ELK, FaCT++, JFACT, Pellet, </a:t>
            </a:r>
            <a:r>
              <a:rPr lang="en-US"/>
              <a:t>…</a:t>
            </a:r>
          </a:p>
          <a:p>
            <a:r>
              <a:rPr lang="en-US" sz="3200"/>
              <a:t>Ontology exploration</a:t>
            </a:r>
          </a:p>
          <a:p>
            <a:pPr lvl="1"/>
            <a:r>
              <a:rPr lang="en-US" sz="2400"/>
              <a:t>Local extensions to OWL API &amp; FaCT++/JFaCT</a:t>
            </a:r>
            <a:endParaRPr lang="en-US"/>
          </a:p>
          <a:p>
            <a:pPr>
              <a:buFont typeface="Arial" charset="0"/>
              <a:buNone/>
            </a:pPr>
            <a:endParaRPr lang="en-US"/>
          </a:p>
        </p:txBody>
      </p:sp>
      <p:sp>
        <p:nvSpPr>
          <p:cNvPr id="35844" name="Slide Number Placeholder 3"/>
          <p:cNvSpPr>
            <a:spLocks noGrp="1"/>
          </p:cNvSpPr>
          <p:nvPr>
            <p:ph type="sldNum" sz="quarter" idx="10"/>
          </p:nvPr>
        </p:nvSpPr>
        <p:spPr>
          <a:noFill/>
        </p:spPr>
        <p:txBody>
          <a:bodyPr/>
          <a:lstStyle/>
          <a:p>
            <a:fld id="{444F6F4A-52B8-E440-B388-4DC44C0DA707}" type="slidenum">
              <a:rPr lang="en-US"/>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8A198652-3334-C34F-B734-BD40BCB2C5CD}" type="slidenum">
              <a:rPr lang="en-US" smtClean="0"/>
              <a:pPr/>
              <a:t>8</a:t>
            </a:fld>
            <a:endParaRPr lang="en-US" smtClean="0"/>
          </a:p>
        </p:txBody>
      </p:sp>
      <p:sp>
        <p:nvSpPr>
          <p:cNvPr id="409602" name="Rectangle 2"/>
          <p:cNvSpPr>
            <a:spLocks noGrp="1" noChangeArrowheads="1"/>
          </p:cNvSpPr>
          <p:nvPr>
            <p:ph type="title"/>
          </p:nvPr>
        </p:nvSpPr>
        <p:spPr>
          <a:xfrm>
            <a:off x="1592263" y="200025"/>
            <a:ext cx="11056937" cy="1473200"/>
          </a:xfrm>
        </p:spPr>
        <p:txBody>
          <a:bodyPr/>
          <a:lstStyle/>
          <a:p>
            <a:pPr eaLnBrk="1" hangingPunct="1">
              <a:defRPr/>
            </a:pPr>
            <a:r>
              <a:rPr lang="en-US">
                <a:ea typeface="ＭＳ Ｐゴシック" pitchFamily="1" charset="-128"/>
                <a:cs typeface="ＭＳ Ｐゴシック" pitchFamily="1" charset="-128"/>
                <a:sym typeface="Arial" pitchFamily="1" charset="0"/>
              </a:rPr>
              <a:t>Why I use DLs/OWL</a:t>
            </a:r>
          </a:p>
        </p:txBody>
      </p:sp>
      <p:sp>
        <p:nvSpPr>
          <p:cNvPr id="36868" name="Rectangle 3"/>
          <p:cNvSpPr>
            <a:spLocks noGrp="1" noChangeArrowheads="1"/>
          </p:cNvSpPr>
          <p:nvPr>
            <p:ph type="body" idx="1"/>
          </p:nvPr>
        </p:nvSpPr>
        <p:spPr>
          <a:xfrm>
            <a:off x="558800" y="990600"/>
            <a:ext cx="11709400" cy="7620000"/>
          </a:xfrm>
        </p:spPr>
        <p:txBody>
          <a:bodyPr/>
          <a:lstStyle/>
          <a:p>
            <a:pPr eaLnBrk="1" hangingPunct="1"/>
            <a:r>
              <a:rPr lang="en-US" sz="3200" i="1" smtClean="0"/>
              <a:t>Composition</a:t>
            </a:r>
            <a:r>
              <a:rPr lang="en-US" sz="3200" smtClean="0"/>
              <a:t/>
            </a:r>
            <a:br>
              <a:rPr lang="en-US" sz="3200" smtClean="0"/>
            </a:br>
            <a:r>
              <a:rPr lang="en-US" sz="2400" smtClean="0"/>
              <a:t> </a:t>
            </a:r>
            <a:r>
              <a:rPr lang="en-US" sz="2400" smtClean="0">
                <a:latin typeface="Century Schoolbook"/>
                <a:cs typeface="Century Schoolbook"/>
              </a:rPr>
              <a:t>“Burn </a:t>
            </a:r>
            <a:r>
              <a:rPr lang="en-US" sz="2400" i="1" smtClean="0">
                <a:latin typeface="Century Schoolbook"/>
                <a:cs typeface="Century Schoolbook"/>
              </a:rPr>
              <a:t>that </a:t>
            </a:r>
            <a:r>
              <a:rPr lang="en-US" sz="2400" smtClean="0">
                <a:latin typeface="Century Schoolbook"/>
                <a:cs typeface="Century Schoolbook"/>
              </a:rPr>
              <a:t>has_site </a:t>
            </a:r>
            <a:r>
              <a:rPr lang="en-US" sz="2400" i="1" smtClean="0">
                <a:latin typeface="Century Schoolbook"/>
                <a:cs typeface="Century Schoolbook"/>
              </a:rPr>
              <a:t>some </a:t>
            </a:r>
            <a:r>
              <a:rPr lang="en-US" sz="2400" smtClean="0">
                <a:latin typeface="Century Schoolbook"/>
                <a:cs typeface="Century Schoolbook"/>
              </a:rPr>
              <a:t>(Foot </a:t>
            </a:r>
            <a:r>
              <a:rPr lang="en-US" sz="2400" i="1" smtClean="0">
                <a:latin typeface="Century Schoolbook"/>
                <a:cs typeface="Century Schoolbook"/>
              </a:rPr>
              <a:t>that </a:t>
            </a:r>
            <a:r>
              <a:rPr lang="en-US" sz="2400" smtClean="0">
                <a:latin typeface="Century Schoolbook"/>
                <a:cs typeface="Century Schoolbook"/>
              </a:rPr>
              <a:t>has_laterality </a:t>
            </a:r>
            <a:r>
              <a:rPr lang="en-US" sz="2400" i="1" smtClean="0">
                <a:latin typeface="Century Schoolbook"/>
                <a:cs typeface="Century Schoolbook"/>
              </a:rPr>
              <a:t>some </a:t>
            </a:r>
            <a:r>
              <a:rPr lang="en-US" sz="2400" smtClean="0">
                <a:latin typeface="Century Schoolbook"/>
                <a:cs typeface="Century Schoolbook"/>
              </a:rPr>
              <a:t>Left) &amp;</a:t>
            </a:r>
            <a:br>
              <a:rPr lang="en-US" sz="2400" smtClean="0">
                <a:latin typeface="Century Schoolbook"/>
                <a:cs typeface="Century Schoolbook"/>
              </a:rPr>
            </a:br>
            <a:r>
              <a:rPr lang="en-US" sz="2400" smtClean="0">
                <a:latin typeface="Century Schoolbook"/>
                <a:cs typeface="Century Schoolbook"/>
              </a:rPr>
              <a:t>   has_penetration </a:t>
            </a:r>
            <a:r>
              <a:rPr lang="en-US" sz="2400" i="1" smtClean="0">
                <a:latin typeface="Century Schoolbook"/>
                <a:cs typeface="Century Schoolbook"/>
              </a:rPr>
              <a:t>some </a:t>
            </a:r>
            <a:r>
              <a:rPr lang="en-US" sz="2400" smtClean="0">
                <a:latin typeface="Century Schoolbook"/>
                <a:cs typeface="Century Schoolbook"/>
              </a:rPr>
              <a:t>Full_thickness &amp;</a:t>
            </a:r>
            <a:br>
              <a:rPr lang="en-US" sz="2400" smtClean="0">
                <a:latin typeface="Century Schoolbook"/>
                <a:cs typeface="Century Schoolbook"/>
              </a:rPr>
            </a:br>
            <a:r>
              <a:rPr lang="en-US" sz="2400" smtClean="0">
                <a:latin typeface="Century Schoolbook"/>
                <a:cs typeface="Century Schoolbook"/>
              </a:rPr>
              <a:t>   has_extent …&amp;  … &amp; … &amp; …” </a:t>
            </a:r>
            <a:endParaRPr lang="en-US" sz="3200" smtClean="0">
              <a:latin typeface="Century Schoolbook"/>
              <a:cs typeface="Century Schoolbook"/>
            </a:endParaRPr>
          </a:p>
          <a:p>
            <a:pPr lvl="1" eaLnBrk="1" hangingPunct="1"/>
            <a:r>
              <a:rPr lang="en-US" sz="2400" smtClean="0">
                <a:cs typeface="ＭＳ Ｐゴシック" charset="-128"/>
              </a:rPr>
              <a:t>Avoid combinatorial explosion –</a:t>
            </a:r>
          </a:p>
          <a:p>
            <a:pPr lvl="2" eaLnBrk="1" hangingPunct="1"/>
            <a:r>
              <a:rPr lang="en-US" sz="2000" smtClean="0">
                <a:cs typeface="ＭＳ Ｐゴシック" charset="-128"/>
              </a:rPr>
              <a:t>Smaller terminologies that say more</a:t>
            </a:r>
          </a:p>
          <a:p>
            <a:pPr lvl="2" eaLnBrk="1" hangingPunct="1"/>
            <a:r>
              <a:rPr lang="en-US" sz="2000" smtClean="0">
                <a:cs typeface="ＭＳ Ｐゴシック" charset="-128"/>
              </a:rPr>
              <a:t>Support for expressions as well as names (“post-coordination”)</a:t>
            </a:r>
          </a:p>
          <a:p>
            <a:pPr lvl="1" eaLnBrk="1" hangingPunct="1"/>
            <a:r>
              <a:rPr lang="en-US" sz="2400" smtClean="0">
                <a:cs typeface="ＭＳ Ｐゴシック" charset="-128"/>
              </a:rPr>
              <a:t>Coordinate hierarchies and index information, e.g. hierarchies for:</a:t>
            </a:r>
          </a:p>
          <a:p>
            <a:pPr lvl="2" eaLnBrk="1" hangingPunct="1"/>
            <a:r>
              <a:rPr lang="en-US" sz="2000" smtClean="0">
                <a:cs typeface="ＭＳ Ｐゴシック" charset="-128"/>
              </a:rPr>
              <a:t>“Cancer”,”Family history of cancer”,  “Treatment of cancer”, “Risk of cancer”, “Data structure for cancer”, “Data entry form for cancer”,  “Pointer to rules for Cancer”,   “Trials for cancer”, “Genetic markers for cancers”,…</a:t>
            </a:r>
          </a:p>
          <a:p>
            <a:pPr lvl="1" eaLnBrk="1" hangingPunct="1"/>
            <a:r>
              <a:rPr lang="en-US" sz="2400" smtClean="0">
                <a:cs typeface="ＭＳ Ｐゴシック" charset="-128"/>
              </a:rPr>
              <a:t>Express context</a:t>
            </a:r>
          </a:p>
          <a:p>
            <a:pPr lvl="2" eaLnBrk="1" hangingPunct="1"/>
            <a:r>
              <a:rPr lang="en-US" sz="2000" smtClean="0">
                <a:cs typeface="ＭＳ Ｐゴシック" charset="-128"/>
              </a:rPr>
              <a:t>The “size of elephants” vs the “size of mice”</a:t>
            </a:r>
          </a:p>
          <a:p>
            <a:pPr lvl="1" eaLnBrk="1" hangingPunct="1"/>
            <a:r>
              <a:rPr lang="en-US" sz="2400" smtClean="0">
                <a:cs typeface="ＭＳ Ｐゴシック" charset="-128"/>
              </a:rPr>
              <a:t>Factoring / “normalising” knowledge</a:t>
            </a:r>
          </a:p>
          <a:p>
            <a:pPr eaLnBrk="1" hangingPunct="1"/>
            <a:r>
              <a:rPr lang="en-US" sz="3200" smtClean="0"/>
              <a:t>Indexing by inferred subsusmption lattice</a:t>
            </a:r>
          </a:p>
          <a:p>
            <a:pPr lvl="1" eaLnBrk="1" hangingPunct="1"/>
            <a:r>
              <a:rPr lang="en-US" sz="2600" smtClean="0"/>
              <a:t>How else to get a complex lattice correct?</a:t>
            </a:r>
          </a:p>
          <a:p>
            <a:pPr eaLnBrk="1" hangingPunct="1"/>
            <a:r>
              <a:rPr lang="en-US" sz="3200" smtClean="0"/>
              <a:t>Explicitness</a:t>
            </a:r>
          </a:p>
          <a:p>
            <a:pPr lvl="1" eaLnBrk="1" hangingPunct="1"/>
            <a:r>
              <a:rPr lang="en-US" sz="2400" smtClean="0">
                <a:cs typeface="ＭＳ Ｐゴシック" charset="-128"/>
              </a:rPr>
              <a:t>Cuts costs by shortening meetings</a:t>
            </a:r>
          </a:p>
          <a:p>
            <a:pPr lvl="1" eaLnBrk="1" hangingPunct="1"/>
            <a:endParaRPr lang="en-US" sz="2600" smtClean="0"/>
          </a:p>
          <a:p>
            <a:pPr lvl="2" eaLnBrk="1" hangingPunct="1">
              <a:buFont typeface="Arial" charset="0"/>
              <a:buNone/>
            </a:pPr>
            <a:endParaRPr lang="en-US" smtClean="0">
              <a:cs typeface="ＭＳ Ｐゴシック" charset="-128"/>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48102FA7-682E-654B-B392-314B39AA8939}" type="slidenum">
              <a:rPr lang="en-GB"/>
              <a:pPr/>
              <a:t>9</a:t>
            </a:fld>
            <a:endParaRPr lang="en-GB"/>
          </a:p>
        </p:txBody>
      </p:sp>
      <p:sp>
        <p:nvSpPr>
          <p:cNvPr id="281602" name="Rectangle 2"/>
          <p:cNvSpPr>
            <a:spLocks noGrp="1" noChangeArrowheads="1"/>
          </p:cNvSpPr>
          <p:nvPr>
            <p:ph type="title"/>
          </p:nvPr>
        </p:nvSpPr>
        <p:spPr>
          <a:xfrm>
            <a:off x="4484688" y="204788"/>
            <a:ext cx="7545387" cy="1625600"/>
          </a:xfrm>
        </p:spPr>
        <p:txBody>
          <a:bodyPr/>
          <a:lstStyle/>
          <a:p>
            <a:pPr>
              <a:defRPr/>
            </a:pPr>
            <a:r>
              <a:rPr lang="en-GB" sz="3400"/>
              <a:t>Composition:</a:t>
            </a:r>
            <a:br>
              <a:rPr lang="en-GB" sz="3400"/>
            </a:br>
            <a:r>
              <a:rPr lang="en-GB" sz="3400"/>
              <a:t>Building with “Conceptual Lego”</a:t>
            </a:r>
            <a:br>
              <a:rPr lang="en-GB" sz="3400"/>
            </a:br>
            <a:r>
              <a:rPr lang="en-GB" sz="3400"/>
              <a:t>Parallel families of hierarchies</a:t>
            </a:r>
          </a:p>
        </p:txBody>
      </p:sp>
      <p:grpSp>
        <p:nvGrpSpPr>
          <p:cNvPr id="38916" name="Group 3"/>
          <p:cNvGrpSpPr>
            <a:grpSpLocks/>
          </p:cNvGrpSpPr>
          <p:nvPr/>
        </p:nvGrpSpPr>
        <p:grpSpPr bwMode="auto">
          <a:xfrm>
            <a:off x="517525" y="1084263"/>
            <a:ext cx="1023938" cy="1920875"/>
            <a:chOff x="901" y="1536"/>
            <a:chExt cx="454" cy="851"/>
          </a:xfrm>
        </p:grpSpPr>
        <p:grpSp>
          <p:nvGrpSpPr>
            <p:cNvPr id="39030" name="Group 4"/>
            <p:cNvGrpSpPr>
              <a:grpSpLocks/>
            </p:cNvGrpSpPr>
            <p:nvPr/>
          </p:nvGrpSpPr>
          <p:grpSpPr bwMode="auto">
            <a:xfrm>
              <a:off x="912" y="1536"/>
              <a:ext cx="443" cy="453"/>
              <a:chOff x="666" y="2634"/>
              <a:chExt cx="462" cy="510"/>
            </a:xfrm>
          </p:grpSpPr>
          <p:sp>
            <p:nvSpPr>
              <p:cNvPr id="39040" name="Line 5"/>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1" name="Line 6"/>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2" name="Line 7"/>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3" name="Line 8"/>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4" name="Oval 9"/>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5" name="Oval 10"/>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6" name="Oval 11"/>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47" name="Oval 12"/>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39031" name="Group 13"/>
            <p:cNvGrpSpPr>
              <a:grpSpLocks/>
            </p:cNvGrpSpPr>
            <p:nvPr/>
          </p:nvGrpSpPr>
          <p:grpSpPr bwMode="auto">
            <a:xfrm>
              <a:off x="901" y="1933"/>
              <a:ext cx="442" cy="454"/>
              <a:chOff x="666" y="2634"/>
              <a:chExt cx="462" cy="510"/>
            </a:xfrm>
          </p:grpSpPr>
          <p:sp>
            <p:nvSpPr>
              <p:cNvPr id="39032" name="Line 14"/>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3" name="Line 15"/>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4" name="Line 16"/>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5" name="Line 17"/>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6" name="Oval 18"/>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7" name="Oval 19"/>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8" name="Oval 20"/>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39" name="Oval 21"/>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sp>
        <p:nvSpPr>
          <p:cNvPr id="38917" name="Text Box 22"/>
          <p:cNvSpPr txBox="1">
            <a:spLocks noChangeArrowheads="1"/>
          </p:cNvSpPr>
          <p:nvPr/>
        </p:nvSpPr>
        <p:spPr bwMode="auto">
          <a:xfrm>
            <a:off x="2709863" y="541338"/>
            <a:ext cx="1203325" cy="565150"/>
          </a:xfrm>
          <a:prstGeom prst="rect">
            <a:avLst/>
          </a:prstGeom>
          <a:noFill/>
          <a:ln w="12700">
            <a:noFill/>
            <a:miter lim="800000"/>
            <a:headEnd type="none" w="sm" len="sm"/>
            <a:tailEnd type="none" w="sm" len="sm"/>
          </a:ln>
        </p:spPr>
        <p:txBody>
          <a:bodyPr wrap="none" lIns="130046" tIns="65023" rIns="130046" bIns="65023">
            <a:prstTxWarp prst="textNoShape">
              <a:avLst/>
            </a:prstTxWarp>
            <a:spAutoFit/>
          </a:bodyPr>
          <a:lstStyle/>
          <a:p>
            <a:pPr eaLnBrk="0" hangingPunct="0"/>
            <a:r>
              <a:rPr lang="en-GB" sz="2800">
                <a:solidFill>
                  <a:srgbClr val="EAEAEA"/>
                </a:solidFill>
              </a:rPr>
              <a:t>Genes</a:t>
            </a:r>
          </a:p>
        </p:txBody>
      </p:sp>
      <p:grpSp>
        <p:nvGrpSpPr>
          <p:cNvPr id="38918" name="Group 23"/>
          <p:cNvGrpSpPr>
            <a:grpSpLocks/>
          </p:cNvGrpSpPr>
          <p:nvPr/>
        </p:nvGrpSpPr>
        <p:grpSpPr bwMode="auto">
          <a:xfrm>
            <a:off x="2817813" y="1192213"/>
            <a:ext cx="1025525" cy="1920875"/>
            <a:chOff x="901" y="1536"/>
            <a:chExt cx="454" cy="851"/>
          </a:xfrm>
        </p:grpSpPr>
        <p:grpSp>
          <p:nvGrpSpPr>
            <p:cNvPr id="39012" name="Group 24"/>
            <p:cNvGrpSpPr>
              <a:grpSpLocks/>
            </p:cNvGrpSpPr>
            <p:nvPr/>
          </p:nvGrpSpPr>
          <p:grpSpPr bwMode="auto">
            <a:xfrm>
              <a:off x="912" y="1536"/>
              <a:ext cx="443" cy="453"/>
              <a:chOff x="666" y="2634"/>
              <a:chExt cx="462" cy="510"/>
            </a:xfrm>
          </p:grpSpPr>
          <p:sp>
            <p:nvSpPr>
              <p:cNvPr id="39022" name="Line 25"/>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3" name="Line 26"/>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4" name="Line 27"/>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5" name="Line 28"/>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6" name="Oval 29"/>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7" name="Oval 30"/>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8" name="Oval 31"/>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9" name="Oval 32"/>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39013" name="Group 33"/>
            <p:cNvGrpSpPr>
              <a:grpSpLocks/>
            </p:cNvGrpSpPr>
            <p:nvPr/>
          </p:nvGrpSpPr>
          <p:grpSpPr bwMode="auto">
            <a:xfrm>
              <a:off x="901" y="1933"/>
              <a:ext cx="442" cy="454"/>
              <a:chOff x="666" y="2634"/>
              <a:chExt cx="462" cy="510"/>
            </a:xfrm>
          </p:grpSpPr>
          <p:sp>
            <p:nvSpPr>
              <p:cNvPr id="39014" name="Line 34"/>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5" name="Line 35"/>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6" name="Line 36"/>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7" name="Line 37"/>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8" name="Oval 38"/>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9" name="Oval 39"/>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0" name="Oval 40"/>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21" name="Oval 41"/>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sp>
        <p:nvSpPr>
          <p:cNvPr id="38919" name="Text Box 42"/>
          <p:cNvSpPr txBox="1">
            <a:spLocks noChangeArrowheads="1"/>
          </p:cNvSpPr>
          <p:nvPr/>
        </p:nvSpPr>
        <p:spPr bwMode="auto">
          <a:xfrm>
            <a:off x="541338" y="433388"/>
            <a:ext cx="1163637" cy="485775"/>
          </a:xfrm>
          <a:prstGeom prst="rect">
            <a:avLst/>
          </a:prstGeom>
          <a:noFill/>
          <a:ln w="12700">
            <a:noFill/>
            <a:miter lim="800000"/>
            <a:headEnd type="none" w="sm" len="sm"/>
            <a:tailEnd type="none" w="sm" len="sm"/>
          </a:ln>
        </p:spPr>
        <p:txBody>
          <a:bodyPr wrap="none" lIns="130046" tIns="65023" rIns="130046" bIns="65023">
            <a:prstTxWarp prst="textNoShape">
              <a:avLst/>
            </a:prstTxWarp>
            <a:spAutoFit/>
          </a:bodyPr>
          <a:lstStyle/>
          <a:p>
            <a:pPr eaLnBrk="0" hangingPunct="0"/>
            <a:r>
              <a:rPr lang="en-GB" sz="2300">
                <a:solidFill>
                  <a:srgbClr val="EAEAEA"/>
                </a:solidFill>
              </a:rPr>
              <a:t>Species</a:t>
            </a:r>
          </a:p>
        </p:txBody>
      </p:sp>
      <p:grpSp>
        <p:nvGrpSpPr>
          <p:cNvPr id="38920" name="Group 43"/>
          <p:cNvGrpSpPr>
            <a:grpSpLocks/>
          </p:cNvGrpSpPr>
          <p:nvPr/>
        </p:nvGrpSpPr>
        <p:grpSpPr bwMode="auto">
          <a:xfrm>
            <a:off x="4659313" y="1843088"/>
            <a:ext cx="1111250" cy="2570162"/>
            <a:chOff x="2640" y="1200"/>
            <a:chExt cx="492" cy="1139"/>
          </a:xfrm>
        </p:grpSpPr>
        <p:grpSp>
          <p:nvGrpSpPr>
            <p:cNvPr id="38992" name="Group 44"/>
            <p:cNvGrpSpPr>
              <a:grpSpLocks/>
            </p:cNvGrpSpPr>
            <p:nvPr/>
          </p:nvGrpSpPr>
          <p:grpSpPr bwMode="auto">
            <a:xfrm>
              <a:off x="2640" y="1488"/>
              <a:ext cx="454" cy="851"/>
              <a:chOff x="901" y="1536"/>
              <a:chExt cx="454" cy="851"/>
            </a:xfrm>
          </p:grpSpPr>
          <p:grpSp>
            <p:nvGrpSpPr>
              <p:cNvPr id="38994" name="Group 45"/>
              <p:cNvGrpSpPr>
                <a:grpSpLocks/>
              </p:cNvGrpSpPr>
              <p:nvPr/>
            </p:nvGrpSpPr>
            <p:grpSpPr bwMode="auto">
              <a:xfrm>
                <a:off x="912" y="1536"/>
                <a:ext cx="443" cy="453"/>
                <a:chOff x="666" y="2634"/>
                <a:chExt cx="462" cy="510"/>
              </a:xfrm>
            </p:grpSpPr>
            <p:sp>
              <p:nvSpPr>
                <p:cNvPr id="39004" name="Line 46"/>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5" name="Line 47"/>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6" name="Line 48"/>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7" name="Line 49"/>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8" name="Oval 50"/>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9" name="Oval 51"/>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0" name="Oval 52"/>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11" name="Oval 53"/>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38995" name="Group 54"/>
              <p:cNvGrpSpPr>
                <a:grpSpLocks/>
              </p:cNvGrpSpPr>
              <p:nvPr/>
            </p:nvGrpSpPr>
            <p:grpSpPr bwMode="auto">
              <a:xfrm>
                <a:off x="901" y="1933"/>
                <a:ext cx="442" cy="454"/>
                <a:chOff x="666" y="2634"/>
                <a:chExt cx="462" cy="510"/>
              </a:xfrm>
            </p:grpSpPr>
            <p:sp>
              <p:nvSpPr>
                <p:cNvPr id="38996" name="Line 55"/>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97" name="Line 56"/>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98" name="Line 57"/>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99" name="Line 58"/>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0" name="Oval 59"/>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1" name="Oval 60"/>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2" name="Oval 61"/>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9003" name="Oval 62"/>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sp>
          <p:nvSpPr>
            <p:cNvPr id="38993" name="Text Box 63"/>
            <p:cNvSpPr txBox="1">
              <a:spLocks noChangeArrowheads="1"/>
            </p:cNvSpPr>
            <p:nvPr/>
          </p:nvSpPr>
          <p:spPr bwMode="auto">
            <a:xfrm>
              <a:off x="2670" y="1200"/>
              <a:ext cx="462" cy="19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GB" sz="2300">
                  <a:solidFill>
                    <a:srgbClr val="EAEAEA"/>
                  </a:solidFill>
                </a:rPr>
                <a:t>Protein</a:t>
              </a:r>
            </a:p>
          </p:txBody>
        </p:sp>
      </p:grpSp>
      <p:grpSp>
        <p:nvGrpSpPr>
          <p:cNvPr id="38921" name="Group 64"/>
          <p:cNvGrpSpPr>
            <a:grpSpLocks/>
          </p:cNvGrpSpPr>
          <p:nvPr/>
        </p:nvGrpSpPr>
        <p:grpSpPr bwMode="auto">
          <a:xfrm>
            <a:off x="5851525" y="3792538"/>
            <a:ext cx="1025525" cy="1922462"/>
            <a:chOff x="901" y="1536"/>
            <a:chExt cx="454" cy="851"/>
          </a:xfrm>
        </p:grpSpPr>
        <p:grpSp>
          <p:nvGrpSpPr>
            <p:cNvPr id="38974" name="Group 65"/>
            <p:cNvGrpSpPr>
              <a:grpSpLocks/>
            </p:cNvGrpSpPr>
            <p:nvPr/>
          </p:nvGrpSpPr>
          <p:grpSpPr bwMode="auto">
            <a:xfrm>
              <a:off x="912" y="1536"/>
              <a:ext cx="443" cy="453"/>
              <a:chOff x="666" y="2634"/>
              <a:chExt cx="462" cy="510"/>
            </a:xfrm>
          </p:grpSpPr>
          <p:sp>
            <p:nvSpPr>
              <p:cNvPr id="38984" name="Line 66"/>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5" name="Line 67"/>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6" name="Line 68"/>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7" name="Line 69"/>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8" name="Oval 70"/>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9" name="Oval 71"/>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90" name="Oval 72"/>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91" name="Oval 73"/>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38975" name="Group 74"/>
            <p:cNvGrpSpPr>
              <a:grpSpLocks/>
            </p:cNvGrpSpPr>
            <p:nvPr/>
          </p:nvGrpSpPr>
          <p:grpSpPr bwMode="auto">
            <a:xfrm>
              <a:off x="901" y="1933"/>
              <a:ext cx="442" cy="454"/>
              <a:chOff x="666" y="2634"/>
              <a:chExt cx="462" cy="510"/>
            </a:xfrm>
          </p:grpSpPr>
          <p:sp>
            <p:nvSpPr>
              <p:cNvPr id="38976" name="Line 75"/>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7" name="Line 76"/>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8" name="Line 77"/>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9" name="Line 78"/>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0" name="Oval 79"/>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1" name="Oval 80"/>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2" name="Oval 81"/>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83" name="Oval 82"/>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grpSp>
        <p:nvGrpSpPr>
          <p:cNvPr id="38922" name="Group 83"/>
          <p:cNvGrpSpPr>
            <a:grpSpLocks/>
          </p:cNvGrpSpPr>
          <p:nvPr/>
        </p:nvGrpSpPr>
        <p:grpSpPr bwMode="auto">
          <a:xfrm>
            <a:off x="7272338" y="5094288"/>
            <a:ext cx="1025525" cy="1920875"/>
            <a:chOff x="901" y="1536"/>
            <a:chExt cx="454" cy="851"/>
          </a:xfrm>
        </p:grpSpPr>
        <p:grpSp>
          <p:nvGrpSpPr>
            <p:cNvPr id="38956" name="Group 84"/>
            <p:cNvGrpSpPr>
              <a:grpSpLocks/>
            </p:cNvGrpSpPr>
            <p:nvPr/>
          </p:nvGrpSpPr>
          <p:grpSpPr bwMode="auto">
            <a:xfrm>
              <a:off x="912" y="1536"/>
              <a:ext cx="443" cy="453"/>
              <a:chOff x="666" y="2634"/>
              <a:chExt cx="462" cy="510"/>
            </a:xfrm>
          </p:grpSpPr>
          <p:sp>
            <p:nvSpPr>
              <p:cNvPr id="38966" name="Line 85"/>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7" name="Line 86"/>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8" name="Line 87"/>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9" name="Line 88"/>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0" name="Oval 89"/>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1" name="Oval 90"/>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2" name="Oval 91"/>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73" name="Oval 92"/>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nvGrpSpPr>
            <p:cNvPr id="38957" name="Group 93"/>
            <p:cNvGrpSpPr>
              <a:grpSpLocks/>
            </p:cNvGrpSpPr>
            <p:nvPr/>
          </p:nvGrpSpPr>
          <p:grpSpPr bwMode="auto">
            <a:xfrm>
              <a:off x="901" y="1933"/>
              <a:ext cx="442" cy="454"/>
              <a:chOff x="666" y="2634"/>
              <a:chExt cx="462" cy="510"/>
            </a:xfrm>
          </p:grpSpPr>
          <p:sp>
            <p:nvSpPr>
              <p:cNvPr id="38958" name="Line 94"/>
              <p:cNvSpPr>
                <a:spLocks noChangeShapeType="1"/>
              </p:cNvSpPr>
              <p:nvPr/>
            </p:nvSpPr>
            <p:spPr bwMode="auto">
              <a:xfrm flipH="1">
                <a:off x="894" y="2634"/>
                <a:ext cx="6"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59" name="Line 95"/>
              <p:cNvSpPr>
                <a:spLocks noChangeShapeType="1"/>
              </p:cNvSpPr>
              <p:nvPr/>
            </p:nvSpPr>
            <p:spPr bwMode="auto">
              <a:xfrm flipH="1">
                <a:off x="708" y="2652"/>
                <a:ext cx="186" cy="438"/>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0" name="Line 96"/>
              <p:cNvSpPr>
                <a:spLocks noChangeShapeType="1"/>
              </p:cNvSpPr>
              <p:nvPr/>
            </p:nvSpPr>
            <p:spPr bwMode="auto">
              <a:xfrm>
                <a:off x="900" y="2670"/>
                <a:ext cx="102" cy="420"/>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1" name="Line 97"/>
              <p:cNvSpPr>
                <a:spLocks noChangeShapeType="1"/>
              </p:cNvSpPr>
              <p:nvPr/>
            </p:nvSpPr>
            <p:spPr bwMode="auto">
              <a:xfrm>
                <a:off x="912" y="2658"/>
                <a:ext cx="168" cy="444"/>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2" name="Oval 98"/>
              <p:cNvSpPr>
                <a:spLocks noChangeArrowheads="1"/>
              </p:cNvSpPr>
              <p:nvPr/>
            </p:nvSpPr>
            <p:spPr bwMode="auto">
              <a:xfrm>
                <a:off x="1044" y="3060"/>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3" name="Oval 99"/>
              <p:cNvSpPr>
                <a:spLocks noChangeArrowheads="1"/>
              </p:cNvSpPr>
              <p:nvPr/>
            </p:nvSpPr>
            <p:spPr bwMode="auto">
              <a:xfrm>
                <a:off x="942" y="3024"/>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4" name="Oval 100"/>
              <p:cNvSpPr>
                <a:spLocks noChangeArrowheads="1"/>
              </p:cNvSpPr>
              <p:nvPr/>
            </p:nvSpPr>
            <p:spPr bwMode="auto">
              <a:xfrm>
                <a:off x="84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sp>
            <p:nvSpPr>
              <p:cNvPr id="38965" name="Oval 101"/>
              <p:cNvSpPr>
                <a:spLocks noChangeArrowheads="1"/>
              </p:cNvSpPr>
              <p:nvPr/>
            </p:nvSpPr>
            <p:spPr bwMode="auto">
              <a:xfrm>
                <a:off x="666" y="3048"/>
                <a:ext cx="84" cy="84"/>
              </a:xfrm>
              <a:prstGeom prst="ellipse">
                <a:avLst/>
              </a:prstGeom>
              <a:solidFill>
                <a:srgbClr val="FFFF00"/>
              </a:solidFill>
              <a:ln w="12700">
                <a:solidFill>
                  <a:srgbClr val="FFFF00"/>
                </a:solidFill>
                <a:round/>
                <a:headEnd type="none" w="sm" len="sm"/>
                <a:tailEnd type="none" w="sm" len="sm"/>
              </a:ln>
            </p:spPr>
            <p:txBody>
              <a:bodyPr wrap="none" anchor="ctr">
                <a:prstTxWarp prst="textNoShape">
                  <a:avLst/>
                </a:prstTxWarp>
              </a:bodyPr>
              <a:lstStyle/>
              <a:p>
                <a:endParaRPr lang="en-US"/>
              </a:p>
            </p:txBody>
          </p:sp>
        </p:grpSp>
      </p:grpSp>
      <p:sp>
        <p:nvSpPr>
          <p:cNvPr id="38923" name="Text Box 102"/>
          <p:cNvSpPr txBox="1">
            <a:spLocks noChangeArrowheads="1"/>
          </p:cNvSpPr>
          <p:nvPr/>
        </p:nvSpPr>
        <p:spPr bwMode="auto">
          <a:xfrm>
            <a:off x="5772150" y="3143250"/>
            <a:ext cx="1314450" cy="484188"/>
          </a:xfrm>
          <a:prstGeom prst="rect">
            <a:avLst/>
          </a:prstGeom>
          <a:noFill/>
          <a:ln w="12700">
            <a:noFill/>
            <a:miter lim="800000"/>
            <a:headEnd type="none" w="sm" len="sm"/>
            <a:tailEnd type="none" w="sm" len="sm"/>
          </a:ln>
        </p:spPr>
        <p:txBody>
          <a:bodyPr wrap="none" lIns="130046" tIns="65023" rIns="130046" bIns="65023">
            <a:prstTxWarp prst="textNoShape">
              <a:avLst/>
            </a:prstTxWarp>
            <a:spAutoFit/>
          </a:bodyPr>
          <a:lstStyle/>
          <a:p>
            <a:pPr eaLnBrk="0" hangingPunct="0"/>
            <a:r>
              <a:rPr lang="en-GB" sz="2300">
                <a:solidFill>
                  <a:srgbClr val="EAEAEA"/>
                </a:solidFill>
              </a:rPr>
              <a:t>Function</a:t>
            </a:r>
          </a:p>
        </p:txBody>
      </p:sp>
      <p:sp>
        <p:nvSpPr>
          <p:cNvPr id="38924" name="Text Box 103"/>
          <p:cNvSpPr txBox="1">
            <a:spLocks noChangeArrowheads="1"/>
          </p:cNvSpPr>
          <p:nvPr/>
        </p:nvSpPr>
        <p:spPr bwMode="auto">
          <a:xfrm>
            <a:off x="7259638" y="4443413"/>
            <a:ext cx="1181100" cy="485775"/>
          </a:xfrm>
          <a:prstGeom prst="rect">
            <a:avLst/>
          </a:prstGeom>
          <a:noFill/>
          <a:ln w="12700">
            <a:noFill/>
            <a:miter lim="800000"/>
            <a:headEnd type="none" w="sm" len="sm"/>
            <a:tailEnd type="none" w="sm" len="sm"/>
          </a:ln>
        </p:spPr>
        <p:txBody>
          <a:bodyPr wrap="none" lIns="130046" tIns="65023" rIns="130046" bIns="65023">
            <a:prstTxWarp prst="textNoShape">
              <a:avLst/>
            </a:prstTxWarp>
            <a:spAutoFit/>
          </a:bodyPr>
          <a:lstStyle/>
          <a:p>
            <a:pPr eaLnBrk="0" hangingPunct="0"/>
            <a:r>
              <a:rPr lang="en-GB" sz="2300">
                <a:solidFill>
                  <a:srgbClr val="EAEAEA"/>
                </a:solidFill>
              </a:rPr>
              <a:t>Disease</a:t>
            </a:r>
          </a:p>
        </p:txBody>
      </p:sp>
      <p:grpSp>
        <p:nvGrpSpPr>
          <p:cNvPr id="18" name="Group 104"/>
          <p:cNvGrpSpPr>
            <a:grpSpLocks/>
          </p:cNvGrpSpPr>
          <p:nvPr/>
        </p:nvGrpSpPr>
        <p:grpSpPr bwMode="auto">
          <a:xfrm>
            <a:off x="1512888" y="2709863"/>
            <a:ext cx="3273425" cy="3074987"/>
            <a:chOff x="687" y="1200"/>
            <a:chExt cx="1450" cy="1362"/>
          </a:xfrm>
        </p:grpSpPr>
        <p:grpSp>
          <p:nvGrpSpPr>
            <p:cNvPr id="38949" name="Group 105"/>
            <p:cNvGrpSpPr>
              <a:grpSpLocks/>
            </p:cNvGrpSpPr>
            <p:nvPr/>
          </p:nvGrpSpPr>
          <p:grpSpPr bwMode="auto">
            <a:xfrm>
              <a:off x="687" y="1200"/>
              <a:ext cx="1450" cy="1362"/>
              <a:chOff x="687" y="1200"/>
              <a:chExt cx="1450" cy="1362"/>
            </a:xfrm>
          </p:grpSpPr>
          <p:grpSp>
            <p:nvGrpSpPr>
              <p:cNvPr id="38951" name="Group 106"/>
              <p:cNvGrpSpPr>
                <a:grpSpLocks/>
              </p:cNvGrpSpPr>
              <p:nvPr/>
            </p:nvGrpSpPr>
            <p:grpSpPr bwMode="auto">
              <a:xfrm>
                <a:off x="687" y="1728"/>
                <a:ext cx="1450" cy="834"/>
                <a:chOff x="639" y="2448"/>
                <a:chExt cx="1450" cy="834"/>
              </a:xfrm>
            </p:grpSpPr>
            <p:sp>
              <p:nvSpPr>
                <p:cNvPr id="38953" name="Line 107"/>
                <p:cNvSpPr>
                  <a:spLocks noChangeShapeType="1"/>
                </p:cNvSpPr>
                <p:nvPr/>
              </p:nvSpPr>
              <p:spPr bwMode="auto">
                <a:xfrm>
                  <a:off x="1543" y="2448"/>
                  <a:ext cx="0" cy="432"/>
                </a:xfrm>
                <a:prstGeom prst="line">
                  <a:avLst/>
                </a:pr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54" name="Oval 108"/>
                <p:cNvSpPr>
                  <a:spLocks noChangeArrowheads="1"/>
                </p:cNvSpPr>
                <p:nvPr/>
              </p:nvSpPr>
              <p:spPr bwMode="auto">
                <a:xfrm>
                  <a:off x="1431" y="2784"/>
                  <a:ext cx="224" cy="144"/>
                </a:xfrm>
                <a:prstGeom prst="ellipse">
                  <a:avLst/>
                </a:prstGeom>
                <a:solidFill>
                  <a:srgbClr val="FF9900"/>
                </a:solid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55" name="Text Box 109"/>
                <p:cNvSpPr txBox="1">
                  <a:spLocks noChangeArrowheads="1"/>
                </p:cNvSpPr>
                <p:nvPr/>
              </p:nvSpPr>
              <p:spPr bwMode="auto">
                <a:xfrm>
                  <a:off x="639" y="2928"/>
                  <a:ext cx="1450" cy="354"/>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GB" sz="2300">
                      <a:solidFill>
                        <a:srgbClr val="FF9900"/>
                      </a:solidFill>
                    </a:rPr>
                    <a:t>Protein  coded by</a:t>
                  </a:r>
                  <a:br>
                    <a:rPr lang="en-GB" sz="2300">
                      <a:solidFill>
                        <a:srgbClr val="FF9900"/>
                      </a:solidFill>
                    </a:rPr>
                  </a:br>
                  <a:r>
                    <a:rPr lang="en-GB" sz="2300">
                      <a:solidFill>
                        <a:srgbClr val="FF9900"/>
                      </a:solidFill>
                    </a:rPr>
                    <a:t>(CFTRgene &amp; in humans)</a:t>
                  </a:r>
                  <a:endParaRPr lang="en-GB" sz="2300"/>
                </a:p>
              </p:txBody>
            </p:sp>
          </p:grpSp>
          <p:sp>
            <p:nvSpPr>
              <p:cNvPr id="38952" name="Arc 110"/>
              <p:cNvSpPr>
                <a:spLocks/>
              </p:cNvSpPr>
              <p:nvPr/>
            </p:nvSpPr>
            <p:spPr bwMode="auto">
              <a:xfrm rot="8162603">
                <a:off x="1248" y="1200"/>
                <a:ext cx="720" cy="672"/>
              </a:xfrm>
              <a:custGeom>
                <a:avLst/>
                <a:gdLst>
                  <a:gd name="T0" fmla="*/ 0 w 21600"/>
                  <a:gd name="T1" fmla="*/ 0 h 21600"/>
                  <a:gd name="T2" fmla="*/ 24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grpSp>
        <p:sp>
          <p:nvSpPr>
            <p:cNvPr id="38950" name="Line 111"/>
            <p:cNvSpPr>
              <a:spLocks noChangeShapeType="1"/>
            </p:cNvSpPr>
            <p:nvPr/>
          </p:nvSpPr>
          <p:spPr bwMode="auto">
            <a:xfrm flipV="1">
              <a:off x="1968" y="1536"/>
              <a:ext cx="144" cy="96"/>
            </a:xfrm>
            <a:prstGeom prst="line">
              <a:avLst/>
            </a:prstGeom>
            <a:noFill/>
            <a:ln w="38100">
              <a:solidFill>
                <a:srgbClr val="FF9900"/>
              </a:solidFill>
              <a:round/>
              <a:headEnd type="none" w="sm" len="sm"/>
              <a:tailEnd type="triangle" w="sm" len="sm"/>
            </a:ln>
          </p:spPr>
          <p:txBody>
            <a:bodyPr wrap="none" anchor="ctr">
              <a:prstTxWarp prst="textNoShape">
                <a:avLst/>
              </a:prstTxWarp>
            </a:bodyPr>
            <a:lstStyle/>
            <a:p>
              <a:endParaRPr lang="en-US"/>
            </a:p>
          </p:txBody>
        </p:sp>
      </p:grpSp>
      <p:grpSp>
        <p:nvGrpSpPr>
          <p:cNvPr id="21" name="Group 112"/>
          <p:cNvGrpSpPr>
            <a:grpSpLocks/>
          </p:cNvGrpSpPr>
          <p:nvPr/>
        </p:nvGrpSpPr>
        <p:grpSpPr bwMode="auto">
          <a:xfrm>
            <a:off x="1763713" y="3941763"/>
            <a:ext cx="4162425" cy="3348037"/>
            <a:chOff x="781" y="1746"/>
            <a:chExt cx="1844" cy="1483"/>
          </a:xfrm>
        </p:grpSpPr>
        <p:grpSp>
          <p:nvGrpSpPr>
            <p:cNvPr id="38942" name="Group 113"/>
            <p:cNvGrpSpPr>
              <a:grpSpLocks/>
            </p:cNvGrpSpPr>
            <p:nvPr/>
          </p:nvGrpSpPr>
          <p:grpSpPr bwMode="auto">
            <a:xfrm>
              <a:off x="781" y="1746"/>
              <a:ext cx="1820" cy="1483"/>
              <a:chOff x="781" y="1746"/>
              <a:chExt cx="1820" cy="1483"/>
            </a:xfrm>
          </p:grpSpPr>
          <p:sp>
            <p:nvSpPr>
              <p:cNvPr id="38944" name="Arc 114"/>
              <p:cNvSpPr>
                <a:spLocks/>
              </p:cNvSpPr>
              <p:nvPr/>
            </p:nvSpPr>
            <p:spPr bwMode="auto">
              <a:xfrm rot="8162603">
                <a:off x="1761" y="1746"/>
                <a:ext cx="720" cy="672"/>
              </a:xfrm>
              <a:custGeom>
                <a:avLst/>
                <a:gdLst>
                  <a:gd name="T0" fmla="*/ 0 w 21600"/>
                  <a:gd name="T1" fmla="*/ 0 h 21600"/>
                  <a:gd name="T2" fmla="*/ 24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grpSp>
            <p:nvGrpSpPr>
              <p:cNvPr id="38945" name="Group 115"/>
              <p:cNvGrpSpPr>
                <a:grpSpLocks/>
              </p:cNvGrpSpPr>
              <p:nvPr/>
            </p:nvGrpSpPr>
            <p:grpSpPr bwMode="auto">
              <a:xfrm>
                <a:off x="781" y="2282"/>
                <a:ext cx="1820" cy="947"/>
                <a:chOff x="781" y="2282"/>
                <a:chExt cx="1820" cy="947"/>
              </a:xfrm>
            </p:grpSpPr>
            <p:sp>
              <p:nvSpPr>
                <p:cNvPr id="38946" name="Line 116"/>
                <p:cNvSpPr>
                  <a:spLocks noChangeShapeType="1"/>
                </p:cNvSpPr>
                <p:nvPr/>
              </p:nvSpPr>
              <p:spPr bwMode="auto">
                <a:xfrm>
                  <a:off x="2135" y="2282"/>
                  <a:ext cx="0" cy="432"/>
                </a:xfrm>
                <a:prstGeom prst="line">
                  <a:avLst/>
                </a:pr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47" name="Oval 117"/>
                <p:cNvSpPr>
                  <a:spLocks noChangeArrowheads="1"/>
                </p:cNvSpPr>
                <p:nvPr/>
              </p:nvSpPr>
              <p:spPr bwMode="auto">
                <a:xfrm>
                  <a:off x="2023" y="2618"/>
                  <a:ext cx="224" cy="144"/>
                </a:xfrm>
                <a:prstGeom prst="ellipse">
                  <a:avLst/>
                </a:prstGeom>
                <a:solidFill>
                  <a:srgbClr val="FF9900"/>
                </a:solid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48" name="Text Box 118"/>
                <p:cNvSpPr txBox="1">
                  <a:spLocks noChangeArrowheads="1"/>
                </p:cNvSpPr>
                <p:nvPr/>
              </p:nvSpPr>
              <p:spPr bwMode="auto">
                <a:xfrm>
                  <a:off x="781" y="2718"/>
                  <a:ext cx="1820" cy="511"/>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GB" sz="2300">
                      <a:solidFill>
                        <a:srgbClr val="FF9900"/>
                      </a:solidFill>
                    </a:rPr>
                    <a:t>Membrane transport mediated by</a:t>
                  </a:r>
                  <a:br>
                    <a:rPr lang="en-GB" sz="2300">
                      <a:solidFill>
                        <a:srgbClr val="FF9900"/>
                      </a:solidFill>
                    </a:rPr>
                  </a:br>
                  <a:r>
                    <a:rPr lang="en-GB" sz="2300">
                      <a:solidFill>
                        <a:srgbClr val="FF9900"/>
                      </a:solidFill>
                    </a:rPr>
                    <a:t>  (Protein  coded by</a:t>
                  </a:r>
                  <a:br>
                    <a:rPr lang="en-GB" sz="2300">
                      <a:solidFill>
                        <a:srgbClr val="FF9900"/>
                      </a:solidFill>
                    </a:rPr>
                  </a:br>
                  <a:r>
                    <a:rPr lang="en-GB" sz="2300">
                      <a:solidFill>
                        <a:srgbClr val="FF9900"/>
                      </a:solidFill>
                    </a:rPr>
                    <a:t>    (CFTRgene  in humans))</a:t>
                  </a:r>
                  <a:endParaRPr lang="en-GB" sz="2300"/>
                </a:p>
              </p:txBody>
            </p:sp>
          </p:grpSp>
        </p:grpSp>
        <p:sp>
          <p:nvSpPr>
            <p:cNvPr id="38943" name="Line 119"/>
            <p:cNvSpPr>
              <a:spLocks noChangeShapeType="1"/>
            </p:cNvSpPr>
            <p:nvPr/>
          </p:nvSpPr>
          <p:spPr bwMode="auto">
            <a:xfrm flipV="1">
              <a:off x="2481" y="2082"/>
              <a:ext cx="144" cy="96"/>
            </a:xfrm>
            <a:prstGeom prst="line">
              <a:avLst/>
            </a:prstGeom>
            <a:noFill/>
            <a:ln w="38100">
              <a:solidFill>
                <a:srgbClr val="FF9900"/>
              </a:solidFill>
              <a:round/>
              <a:headEnd type="none" w="sm" len="sm"/>
              <a:tailEnd type="triangle" w="sm" len="sm"/>
            </a:ln>
          </p:spPr>
          <p:txBody>
            <a:bodyPr wrap="none" anchor="ctr">
              <a:prstTxWarp prst="textNoShape">
                <a:avLst/>
              </a:prstTxWarp>
            </a:bodyPr>
            <a:lstStyle/>
            <a:p>
              <a:endParaRPr lang="en-US"/>
            </a:p>
          </p:txBody>
        </p:sp>
      </p:grpSp>
      <p:grpSp>
        <p:nvGrpSpPr>
          <p:cNvPr id="24" name="Group 120"/>
          <p:cNvGrpSpPr>
            <a:grpSpLocks/>
          </p:cNvGrpSpPr>
          <p:nvPr/>
        </p:nvGrpSpPr>
        <p:grpSpPr bwMode="auto">
          <a:xfrm>
            <a:off x="4049713" y="5310188"/>
            <a:ext cx="6475412" cy="3716337"/>
            <a:chOff x="1794" y="2352"/>
            <a:chExt cx="2868" cy="1646"/>
          </a:xfrm>
        </p:grpSpPr>
        <p:grpSp>
          <p:nvGrpSpPr>
            <p:cNvPr id="38935" name="Group 121"/>
            <p:cNvGrpSpPr>
              <a:grpSpLocks/>
            </p:cNvGrpSpPr>
            <p:nvPr/>
          </p:nvGrpSpPr>
          <p:grpSpPr bwMode="auto">
            <a:xfrm>
              <a:off x="1794" y="2352"/>
              <a:ext cx="2868" cy="1646"/>
              <a:chOff x="1794" y="2352"/>
              <a:chExt cx="2868" cy="1646"/>
            </a:xfrm>
          </p:grpSpPr>
          <p:sp>
            <p:nvSpPr>
              <p:cNvPr id="38937" name="Arc 122"/>
              <p:cNvSpPr>
                <a:spLocks/>
              </p:cNvSpPr>
              <p:nvPr/>
            </p:nvSpPr>
            <p:spPr bwMode="auto">
              <a:xfrm rot="8162603">
                <a:off x="2400" y="2352"/>
                <a:ext cx="720" cy="672"/>
              </a:xfrm>
              <a:custGeom>
                <a:avLst/>
                <a:gdLst>
                  <a:gd name="T0" fmla="*/ 0 w 21600"/>
                  <a:gd name="T1" fmla="*/ 0 h 21600"/>
                  <a:gd name="T2" fmla="*/ 24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grpSp>
            <p:nvGrpSpPr>
              <p:cNvPr id="38938" name="Group 123"/>
              <p:cNvGrpSpPr>
                <a:grpSpLocks/>
              </p:cNvGrpSpPr>
              <p:nvPr/>
            </p:nvGrpSpPr>
            <p:grpSpPr bwMode="auto">
              <a:xfrm>
                <a:off x="1794" y="2880"/>
                <a:ext cx="2868" cy="1118"/>
                <a:chOff x="1794" y="2880"/>
                <a:chExt cx="2868" cy="1118"/>
              </a:xfrm>
            </p:grpSpPr>
            <p:sp>
              <p:nvSpPr>
                <p:cNvPr id="38939" name="Line 124"/>
                <p:cNvSpPr>
                  <a:spLocks noChangeShapeType="1"/>
                </p:cNvSpPr>
                <p:nvPr/>
              </p:nvSpPr>
              <p:spPr bwMode="auto">
                <a:xfrm>
                  <a:off x="2771" y="2880"/>
                  <a:ext cx="0" cy="432"/>
                </a:xfrm>
                <a:prstGeom prst="line">
                  <a:avLst/>
                </a:pr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40" name="Oval 125"/>
                <p:cNvSpPr>
                  <a:spLocks noChangeArrowheads="1"/>
                </p:cNvSpPr>
                <p:nvPr/>
              </p:nvSpPr>
              <p:spPr bwMode="auto">
                <a:xfrm>
                  <a:off x="2659" y="3216"/>
                  <a:ext cx="224" cy="144"/>
                </a:xfrm>
                <a:prstGeom prst="ellipse">
                  <a:avLst/>
                </a:prstGeom>
                <a:solidFill>
                  <a:srgbClr val="FF9900"/>
                </a:solid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41" name="Text Box 126"/>
                <p:cNvSpPr txBox="1">
                  <a:spLocks noChangeArrowheads="1"/>
                </p:cNvSpPr>
                <p:nvPr/>
              </p:nvSpPr>
              <p:spPr bwMode="auto">
                <a:xfrm>
                  <a:off x="1794" y="3330"/>
                  <a:ext cx="2868" cy="66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GB" sz="2300">
                      <a:solidFill>
                        <a:srgbClr val="FF9900"/>
                      </a:solidFill>
                    </a:rPr>
                    <a:t>Disease  caused by </a:t>
                  </a:r>
                  <a:br>
                    <a:rPr lang="en-GB" sz="2300">
                      <a:solidFill>
                        <a:srgbClr val="FF9900"/>
                      </a:solidFill>
                    </a:rPr>
                  </a:br>
                  <a:r>
                    <a:rPr lang="en-GB" sz="2300">
                      <a:solidFill>
                        <a:srgbClr val="FF9900"/>
                      </a:solidFill>
                    </a:rPr>
                    <a:t> (abnormality  in</a:t>
                  </a:r>
                  <a:br>
                    <a:rPr lang="en-GB" sz="2300">
                      <a:solidFill>
                        <a:srgbClr val="FF9900"/>
                      </a:solidFill>
                    </a:rPr>
                  </a:br>
                  <a:r>
                    <a:rPr lang="en-GB" sz="2300">
                      <a:solidFill>
                        <a:srgbClr val="FF9900"/>
                      </a:solidFill>
                    </a:rPr>
                    <a:t>    (Membrane transport mediated by </a:t>
                  </a:r>
                  <a:br>
                    <a:rPr lang="en-GB" sz="2300">
                      <a:solidFill>
                        <a:srgbClr val="FF9900"/>
                      </a:solidFill>
                    </a:rPr>
                  </a:br>
                  <a:r>
                    <a:rPr lang="en-GB" sz="2300">
                      <a:solidFill>
                        <a:srgbClr val="FF9900"/>
                      </a:solidFill>
                    </a:rPr>
                    <a:t>        (Protein  coded by (CTFR gene &amp; in humans))))</a:t>
                  </a:r>
                  <a:endParaRPr lang="en-GB" sz="2300"/>
                </a:p>
              </p:txBody>
            </p:sp>
          </p:grpSp>
        </p:grpSp>
        <p:sp>
          <p:nvSpPr>
            <p:cNvPr id="38936" name="Line 127"/>
            <p:cNvSpPr>
              <a:spLocks noChangeShapeType="1"/>
            </p:cNvSpPr>
            <p:nvPr/>
          </p:nvSpPr>
          <p:spPr bwMode="auto">
            <a:xfrm flipV="1">
              <a:off x="3120" y="2688"/>
              <a:ext cx="144" cy="96"/>
            </a:xfrm>
            <a:prstGeom prst="line">
              <a:avLst/>
            </a:prstGeom>
            <a:noFill/>
            <a:ln w="38100">
              <a:solidFill>
                <a:srgbClr val="FF9900"/>
              </a:solidFill>
              <a:round/>
              <a:headEnd type="none" w="sm" len="sm"/>
              <a:tailEnd type="triangle" w="sm" len="sm"/>
            </a:ln>
          </p:spPr>
          <p:txBody>
            <a:bodyPr wrap="none" anchor="ctr">
              <a:prstTxWarp prst="textNoShape">
                <a:avLst/>
              </a:prstTxWarp>
            </a:bodyPr>
            <a:lstStyle/>
            <a:p>
              <a:endParaRPr lang="en-US"/>
            </a:p>
          </p:txBody>
        </p:sp>
      </p:grpSp>
      <p:grpSp>
        <p:nvGrpSpPr>
          <p:cNvPr id="27" name="Group 128"/>
          <p:cNvGrpSpPr>
            <a:grpSpLocks/>
          </p:cNvGrpSpPr>
          <p:nvPr/>
        </p:nvGrpSpPr>
        <p:grpSpPr bwMode="auto">
          <a:xfrm>
            <a:off x="647700" y="1517650"/>
            <a:ext cx="2913063" cy="2505075"/>
            <a:chOff x="287" y="672"/>
            <a:chExt cx="1290" cy="1110"/>
          </a:xfrm>
        </p:grpSpPr>
        <p:sp>
          <p:nvSpPr>
            <p:cNvPr id="38929" name="Line 129"/>
            <p:cNvSpPr>
              <a:spLocks noChangeShapeType="1"/>
            </p:cNvSpPr>
            <p:nvPr/>
          </p:nvSpPr>
          <p:spPr bwMode="auto">
            <a:xfrm flipV="1">
              <a:off x="1344" y="912"/>
              <a:ext cx="144" cy="96"/>
            </a:xfrm>
            <a:prstGeom prst="line">
              <a:avLst/>
            </a:prstGeom>
            <a:noFill/>
            <a:ln w="38100">
              <a:solidFill>
                <a:srgbClr val="FF9900"/>
              </a:solidFill>
              <a:round/>
              <a:headEnd type="none" w="sm" len="sm"/>
              <a:tailEnd type="triangle" w="sm" len="sm"/>
            </a:ln>
          </p:spPr>
          <p:txBody>
            <a:bodyPr wrap="none" anchor="ctr">
              <a:prstTxWarp prst="textNoShape">
                <a:avLst/>
              </a:prstTxWarp>
            </a:bodyPr>
            <a:lstStyle/>
            <a:p>
              <a:endParaRPr lang="en-US"/>
            </a:p>
          </p:txBody>
        </p:sp>
        <p:grpSp>
          <p:nvGrpSpPr>
            <p:cNvPr id="38930" name="Group 130"/>
            <p:cNvGrpSpPr>
              <a:grpSpLocks/>
            </p:cNvGrpSpPr>
            <p:nvPr/>
          </p:nvGrpSpPr>
          <p:grpSpPr bwMode="auto">
            <a:xfrm>
              <a:off x="287" y="672"/>
              <a:ext cx="1290" cy="1110"/>
              <a:chOff x="239" y="1392"/>
              <a:chExt cx="1290" cy="1110"/>
            </a:xfrm>
          </p:grpSpPr>
          <p:sp>
            <p:nvSpPr>
              <p:cNvPr id="38931" name="Arc 131"/>
              <p:cNvSpPr>
                <a:spLocks/>
              </p:cNvSpPr>
              <p:nvPr/>
            </p:nvSpPr>
            <p:spPr bwMode="auto">
              <a:xfrm rot="8291606">
                <a:off x="720" y="1392"/>
                <a:ext cx="528" cy="528"/>
              </a:xfrm>
              <a:custGeom>
                <a:avLst/>
                <a:gdLst>
                  <a:gd name="T0" fmla="*/ 0 w 21600"/>
                  <a:gd name="T1" fmla="*/ 0 h 21600"/>
                  <a:gd name="T2" fmla="*/ 13 w 21600"/>
                  <a:gd name="T3" fmla="*/ 13 h 21600"/>
                  <a:gd name="T4" fmla="*/ 0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32" name="Line 132"/>
              <p:cNvSpPr>
                <a:spLocks noChangeShapeType="1"/>
              </p:cNvSpPr>
              <p:nvPr/>
            </p:nvSpPr>
            <p:spPr bwMode="auto">
              <a:xfrm>
                <a:off x="983" y="1824"/>
                <a:ext cx="0" cy="432"/>
              </a:xfrm>
              <a:prstGeom prst="line">
                <a:avLst/>
              </a:prstGeom>
              <a:no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33" name="Oval 133"/>
              <p:cNvSpPr>
                <a:spLocks noChangeArrowheads="1"/>
              </p:cNvSpPr>
              <p:nvPr/>
            </p:nvSpPr>
            <p:spPr bwMode="auto">
              <a:xfrm>
                <a:off x="911" y="2160"/>
                <a:ext cx="144" cy="144"/>
              </a:xfrm>
              <a:prstGeom prst="ellipse">
                <a:avLst/>
              </a:prstGeom>
              <a:solidFill>
                <a:srgbClr val="FF9900"/>
              </a:solidFill>
              <a:ln w="28575">
                <a:solidFill>
                  <a:srgbClr val="FF9900"/>
                </a:solidFill>
                <a:round/>
                <a:headEnd type="none" w="sm" len="sm"/>
                <a:tailEnd type="none" w="sm" len="sm"/>
              </a:ln>
            </p:spPr>
            <p:txBody>
              <a:bodyPr wrap="none" anchor="ctr">
                <a:prstTxWarp prst="textNoShape">
                  <a:avLst/>
                </a:prstTxWarp>
              </a:bodyPr>
              <a:lstStyle/>
              <a:p>
                <a:endParaRPr lang="en-US"/>
              </a:p>
            </p:txBody>
          </p:sp>
          <p:sp>
            <p:nvSpPr>
              <p:cNvPr id="38934" name="Text Box 134"/>
              <p:cNvSpPr txBox="1">
                <a:spLocks noChangeArrowheads="1"/>
              </p:cNvSpPr>
              <p:nvPr/>
            </p:nvSpPr>
            <p:spPr bwMode="auto">
              <a:xfrm>
                <a:off x="239" y="2304"/>
                <a:ext cx="1290" cy="19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GB" sz="2300">
                    <a:solidFill>
                      <a:srgbClr val="FF9900"/>
                    </a:solidFill>
                  </a:rPr>
                  <a:t>CFTRGene  in humans</a:t>
                </a:r>
                <a:endParaRPr lang="en-GB" sz="230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Man">
  <a:themeElements>
    <a:clrScheme name="">
      <a:dk1>
        <a:srgbClr val="000000"/>
      </a:dk1>
      <a:lt1>
        <a:srgbClr val="5368E0"/>
      </a:lt1>
      <a:dk2>
        <a:srgbClr val="000000"/>
      </a:dk2>
      <a:lt2>
        <a:srgbClr val="808080"/>
      </a:lt2>
      <a:accent1>
        <a:srgbClr val="BBE0E3"/>
      </a:accent1>
      <a:accent2>
        <a:srgbClr val="333399"/>
      </a:accent2>
      <a:accent3>
        <a:srgbClr val="B3B9ED"/>
      </a:accent3>
      <a:accent4>
        <a:srgbClr val="000000"/>
      </a:accent4>
      <a:accent5>
        <a:srgbClr val="DAEDEF"/>
      </a:accent5>
      <a:accent6>
        <a:srgbClr val="2D2D8A"/>
      </a:accent6>
      <a:hlink>
        <a:srgbClr val="FFF600"/>
      </a:hlink>
      <a:folHlink>
        <a:srgbClr val="FFCC66"/>
      </a:folHlink>
    </a:clrScheme>
    <a:fontScheme name="U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UM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00000"/>
      </a:dk1>
      <a:lt1>
        <a:srgbClr val="5368E0"/>
      </a:lt1>
      <a:dk2>
        <a:srgbClr val="000000"/>
      </a:dk2>
      <a:lt2>
        <a:srgbClr val="808080"/>
      </a:lt2>
      <a:accent1>
        <a:srgbClr val="BBE0E3"/>
      </a:accent1>
      <a:accent2>
        <a:srgbClr val="333399"/>
      </a:accent2>
      <a:accent3>
        <a:srgbClr val="B3B9ED"/>
      </a:accent3>
      <a:accent4>
        <a:srgbClr val="000000"/>
      </a:accent4>
      <a:accent5>
        <a:srgbClr val="DAEDEF"/>
      </a:accent5>
      <a:accent6>
        <a:srgbClr val="2D2D8A"/>
      </a:accent6>
      <a:hlink>
        <a:srgbClr val="FFF600"/>
      </a:hlink>
      <a:folHlink>
        <a:srgbClr val="FFCC6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ALR13inHD:Applications:Microsoft Office 2004:Templates:My Templates:UMan.pot</Template>
  <TotalTime>24905</TotalTime>
  <Pages>0</Pages>
  <Words>4721</Words>
  <Characters>0</Characters>
  <Application>Microsoft Macintosh PowerPoint</Application>
  <PresentationFormat>Custom</PresentationFormat>
  <Lines>0</Lines>
  <Paragraphs>616</Paragraphs>
  <Slides>55</Slides>
  <Notes>6</Notes>
  <HiddenSlides>0</HiddenSlides>
  <MMClips>0</MMClips>
  <ScaleCrop>false</ScaleCrop>
  <HeadingPairs>
    <vt:vector size="6" baseType="variant">
      <vt:variant>
        <vt:lpstr>Design Template</vt:lpstr>
      </vt:variant>
      <vt:variant>
        <vt:i4>2</vt:i4>
      </vt:variant>
      <vt:variant>
        <vt:lpstr>Embedded OLE Servers</vt:lpstr>
      </vt:variant>
      <vt:variant>
        <vt:i4>2</vt:i4>
      </vt:variant>
      <vt:variant>
        <vt:lpstr>Slide Titles</vt:lpstr>
      </vt:variant>
      <vt:variant>
        <vt:i4>55</vt:i4>
      </vt:variant>
    </vt:vector>
  </HeadingPairs>
  <TitlesOfParts>
    <vt:vector size="59" baseType="lpstr">
      <vt:lpstr>UMan</vt:lpstr>
      <vt:lpstr>Blank Presentation</vt:lpstr>
      <vt:lpstr>Clip</vt:lpstr>
      <vt:lpstr>Document</vt:lpstr>
      <vt:lpstr>What’s misssing?  DLs, OWL &amp; the Ecology of  Semantic Systems  or “Ontologies don’t make the tea”  or “There’s more to KR than ontologies, or even logic”  </vt:lpstr>
      <vt:lpstr>What I have been doing recently…</vt:lpstr>
      <vt:lpstr>Problems I am trying to solve</vt:lpstr>
      <vt:lpstr>Problems I am trying to solve (II) How to tell if SNOMED is safe to use  (or any other big terminology – 50K..500K classes )</vt:lpstr>
      <vt:lpstr>Problems I am trying to solve (III)</vt:lpstr>
      <vt:lpstr>Problems I am trying to solve (IV)</vt:lpstr>
      <vt:lpstr>Wherever posssible I use public/standard tools</vt:lpstr>
      <vt:lpstr>Why I use DLs/OWL</vt:lpstr>
      <vt:lpstr>Composition: Building with “Conceptual Lego” Parallel families of hierarchies</vt:lpstr>
      <vt:lpstr>… but lots of information I need      doesn’t fit description logic reasoning </vt:lpstr>
      <vt:lpstr>Key nonstandard approaches (i)</vt:lpstr>
      <vt:lpstr>Example of ontologies as indexes: Fractal tailoring of widget payloads for clinical systems </vt:lpstr>
      <vt:lpstr>Many payloads are implemented as  “annotations” </vt:lpstr>
      <vt:lpstr>If I go to the trouble to index it…  </vt:lpstr>
      <vt:lpstr>Is this sensible?</vt:lpstr>
      <vt:lpstr>Key nonstandard approaches (II) Ontologies as templates to extend Java objects dynamically</vt:lpstr>
      <vt:lpstr>… but DLs/OWL models are sets of       axioms rather than templates</vt:lpstr>
      <vt:lpstr>Axioms &amp; Templates: Fundamentally different</vt:lpstr>
      <vt:lpstr>Templates are fundamental to Knowledge Acquisition:  No one likes staring at a blank page</vt:lpstr>
      <vt:lpstr>(Unconstrained development is hard)</vt:lpstr>
      <vt:lpstr>Templates also intuitive for instance validation / value sets</vt:lpstr>
      <vt:lpstr>Axioms &amp; templates: Four approaches </vt:lpstr>
      <vt:lpstr>Reifying associations (properties)</vt:lpstr>
      <vt:lpstr>Close to UML Take advantage of good diagramming tools</vt:lpstr>
      <vt:lpstr>Reifying associations:  An approach to “particulars”</vt:lpstr>
      <vt:lpstr>Value sets:  Mission critical for medical applications … but obvious DL solutions do not work</vt:lpstr>
      <vt:lpstr>Value sets: Awkward or impossible to express as DL queries: Choices</vt:lpstr>
      <vt:lpstr>… and beware of brittle reasoning     performance</vt:lpstr>
      <vt:lpstr>DLs &amp; Templates:  Two bad non-solutions</vt:lpstr>
      <vt:lpstr>Key approaches III:   Hybrid queries and visuation methods</vt:lpstr>
      <vt:lpstr>Visualisation for QA:  Look up the hierarchy as well as down</vt:lpstr>
      <vt:lpstr>OwlViz Upwards for Hypertension</vt:lpstr>
      <vt:lpstr>Check for the desired result</vt:lpstr>
      <vt:lpstr>Combining lexical, exploratory, syntactic and semantic search</vt:lpstr>
      <vt:lpstr>Lexical Search is only heuristic Many false positives</vt:lpstr>
      <vt:lpstr>Understanding this ontology Knowlede Exploration: What do I know about this class/concept (Needed in many applications)</vt:lpstr>
      <vt:lpstr>Too much information makes it hard to find errors: Hide uninteresting redundancy (How to define “uninteresting” /”Redundant))</vt:lpstr>
      <vt:lpstr>Beware! Literal logical may not be clinically correct</vt:lpstr>
      <vt:lpstr>A bonus would be: Linguistic knowledge</vt:lpstr>
      <vt:lpstr>Things we need (i): Probabilities and DLs</vt:lpstr>
      <vt:lpstr>Interwork or Integrate?</vt:lpstr>
      <vt:lpstr>Things we need (ii):  Standard Rule, Query &amp; Transformation Languages</vt:lpstr>
      <vt:lpstr>Things we need (iii) </vt:lpstr>
      <vt:lpstr>Broader perspective: We use DLs, but most people don’t      (&amp; we have problems)        Some reasons why </vt:lpstr>
      <vt:lpstr>Some notable oddities</vt:lpstr>
      <vt:lpstr>“Why can’t we get back to 1985?”   Lessons from history</vt:lpstr>
      <vt:lpstr>… some systems resembled Rube Goldberg       machines</vt:lpstr>
      <vt:lpstr>Two key events</vt:lpstr>
      <vt:lpstr>Contributed to a siloing of KR</vt:lpstr>
      <vt:lpstr>… and drew lots of KR down vortices</vt:lpstr>
      <vt:lpstr>… Didn’t solve many problems people had      (and have)</vt:lpstr>
      <vt:lpstr>And was brittle and ineffeficient (Violated basic rules of good SW Engineering)  </vt:lpstr>
      <vt:lpstr>Where to</vt:lpstr>
      <vt:lpstr>Face out: My priorities</vt:lpstr>
      <vt:lpstr>Face out: Make DLs part of a KR “Ecology”</vt:lpstr>
    </vt:vector>
  </TitlesOfParts>
  <Company>University of Manchester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Paradigms and Schemas June 2010</dc:title>
  <dc:subject/>
  <dc:creator>Alan  Rector2</dc:creator>
  <cp:keywords/>
  <dc:description/>
  <cp:lastModifiedBy>Alan Rector</cp:lastModifiedBy>
  <cp:revision>159</cp:revision>
  <cp:lastPrinted>2010-05-09T21:20:53Z</cp:lastPrinted>
  <dcterms:created xsi:type="dcterms:W3CDTF">2012-06-07T20:34:18Z</dcterms:created>
  <dcterms:modified xsi:type="dcterms:W3CDTF">2012-06-07T20:34:41Z</dcterms:modified>
</cp:coreProperties>
</file>